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8" r:id="rId2"/>
    <p:sldId id="266" r:id="rId3"/>
    <p:sldId id="267" r:id="rId4"/>
    <p:sldId id="269" r:id="rId5"/>
    <p:sldId id="256" r:id="rId6"/>
    <p:sldId id="264" r:id="rId7"/>
    <p:sldId id="257" r:id="rId8"/>
    <p:sldId id="258" r:id="rId9"/>
    <p:sldId id="263" r:id="rId10"/>
    <p:sldId id="261" r:id="rId11"/>
    <p:sldId id="271" r:id="rId12"/>
    <p:sldId id="262" r:id="rId13"/>
    <p:sldId id="265" r:id="rId14"/>
    <p:sldId id="259" r:id="rId15"/>
    <p:sldId id="270" r:id="rId16"/>
    <p:sldId id="2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5823" autoAdjust="0"/>
  </p:normalViewPr>
  <p:slideViewPr>
    <p:cSldViewPr snapToGrid="0">
      <p:cViewPr varScale="1">
        <p:scale>
          <a:sx n="45" d="100"/>
          <a:sy n="45" d="100"/>
        </p:scale>
        <p:origin x="166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CE89C-9EF6-47F3-91D8-7E50FE4A2126}" type="datetimeFigureOut">
              <a:rPr lang="en-US" smtClean="0"/>
              <a:t>10/1/2019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6E9B4-78A5-4FE9-A8D7-AC877C9F6EC1}" type="slidenum">
              <a:rPr lang="en-US" smtClean="0"/>
              <a:t>‹#›</a:t>
            </a:fld>
            <a:endParaRPr lang="en-US" dirty="0"/>
          </a:p>
        </p:txBody>
      </p:sp>
    </p:spTree>
    <p:extLst>
      <p:ext uri="{BB962C8B-B14F-4D97-AF65-F5344CB8AC3E}">
        <p14:creationId xmlns:p14="http://schemas.microsoft.com/office/powerpoint/2010/main" val="3261356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A6E9B4-78A5-4FE9-A8D7-AC877C9F6EC1}" type="slidenum">
              <a:rPr lang="en-US" smtClean="0"/>
              <a:t>3</a:t>
            </a:fld>
            <a:endParaRPr lang="en-US" dirty="0"/>
          </a:p>
        </p:txBody>
      </p:sp>
    </p:spTree>
    <p:extLst>
      <p:ext uri="{BB962C8B-B14F-4D97-AF65-F5344CB8AC3E}">
        <p14:creationId xmlns:p14="http://schemas.microsoft.com/office/powerpoint/2010/main" val="293225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A6E9B4-78A5-4FE9-A8D7-AC877C9F6EC1}" type="slidenum">
              <a:rPr lang="en-US" smtClean="0"/>
              <a:t>5</a:t>
            </a:fld>
            <a:endParaRPr lang="en-US" dirty="0"/>
          </a:p>
        </p:txBody>
      </p:sp>
    </p:spTree>
    <p:extLst>
      <p:ext uri="{BB962C8B-B14F-4D97-AF65-F5344CB8AC3E}">
        <p14:creationId xmlns:p14="http://schemas.microsoft.com/office/powerpoint/2010/main" val="3115269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A6E9B4-78A5-4FE9-A8D7-AC877C9F6EC1}" type="slidenum">
              <a:rPr lang="en-US" smtClean="0"/>
              <a:t>10</a:t>
            </a:fld>
            <a:endParaRPr lang="en-US" dirty="0"/>
          </a:p>
        </p:txBody>
      </p:sp>
    </p:spTree>
    <p:extLst>
      <p:ext uri="{BB962C8B-B14F-4D97-AF65-F5344CB8AC3E}">
        <p14:creationId xmlns:p14="http://schemas.microsoft.com/office/powerpoint/2010/main" val="620059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A6E9B4-78A5-4FE9-A8D7-AC877C9F6EC1}" type="slidenum">
              <a:rPr lang="en-US" smtClean="0"/>
              <a:t>15</a:t>
            </a:fld>
            <a:endParaRPr lang="en-US" dirty="0"/>
          </a:p>
        </p:txBody>
      </p:sp>
    </p:spTree>
    <p:extLst>
      <p:ext uri="{BB962C8B-B14F-4D97-AF65-F5344CB8AC3E}">
        <p14:creationId xmlns:p14="http://schemas.microsoft.com/office/powerpoint/2010/main" val="3047479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A6E9B4-78A5-4FE9-A8D7-AC877C9F6EC1}" type="slidenum">
              <a:rPr lang="en-US" smtClean="0"/>
              <a:t>16</a:t>
            </a:fld>
            <a:endParaRPr lang="en-US" dirty="0"/>
          </a:p>
        </p:txBody>
      </p:sp>
    </p:spTree>
    <p:extLst>
      <p:ext uri="{BB962C8B-B14F-4D97-AF65-F5344CB8AC3E}">
        <p14:creationId xmlns:p14="http://schemas.microsoft.com/office/powerpoint/2010/main" val="601796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1D82A8-1706-4B44-80DB-BBB073FADEB0}" type="datetime1">
              <a:rPr lang="en-US" smtClean="0"/>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2191727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04639-7CF1-4336-99F0-4FC45D278424}" type="datetime1">
              <a:rPr lang="en-US" smtClean="0"/>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2201593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74121A-BB30-4271-80EC-04C2ACAF4D58}" type="datetime1">
              <a:rPr lang="en-US" smtClean="0"/>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2142927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148181-E19A-401A-91AD-5D30CC731E45}" type="datetime1">
              <a:rPr lang="en-US" smtClean="0"/>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222033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D2CC1-3593-4572-9C16-C0D328C5DA95}" type="datetime1">
              <a:rPr lang="en-US" smtClean="0"/>
              <a:t>10/1/2019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2631873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A57445-8258-4E87-91E0-79E682F1F1E2}" type="datetime1">
              <a:rPr lang="en-US" smtClean="0"/>
              <a:t>10/1/2019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3127002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1C6A7-71FF-41A9-8F58-80A4D8BDA202}" type="datetime1">
              <a:rPr lang="en-US" smtClean="0"/>
              <a:t>10/1/2019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2631304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238C1A-0F98-4589-B113-2E931F6CF4AE}" type="datetime1">
              <a:rPr lang="en-US" smtClean="0"/>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303173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DE03B3-1FBC-44C0-BF9E-2CDB860E8770}" type="datetime1">
              <a:rPr lang="en-US" smtClean="0"/>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3810863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C5ED66-5C9C-4A0F-9C0A-56FEE367375F}" type="datetime1">
              <a:rPr lang="en-US" smtClean="0"/>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68529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762FFA-6B11-46E0-B2C1-BA0BE55CD744}" type="datetime1">
              <a:rPr lang="en-US" smtClean="0"/>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20CBB-FF67-4D73-9AEC-07F88CFAD3D2}" type="slidenum">
              <a:rPr lang="en-US" smtClean="0"/>
              <a:t>‹#›</a:t>
            </a:fld>
            <a:endParaRPr lang="en-US" dirty="0"/>
          </a:p>
        </p:txBody>
      </p:sp>
    </p:spTree>
    <p:extLst>
      <p:ext uri="{BB962C8B-B14F-4D97-AF65-F5344CB8AC3E}">
        <p14:creationId xmlns:p14="http://schemas.microsoft.com/office/powerpoint/2010/main" val="929653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7879E-1516-41F5-B97F-75E87E8E07B1}" type="datetime1">
              <a:rPr lang="en-US" smtClean="0"/>
              <a:t>10/1/2019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20CBB-FF67-4D73-9AEC-07F88CFAD3D2}" type="slidenum">
              <a:rPr lang="en-US" smtClean="0"/>
              <a:t>‹#›</a:t>
            </a:fld>
            <a:endParaRPr lang="en-US" dirty="0"/>
          </a:p>
        </p:txBody>
      </p:sp>
    </p:spTree>
    <p:extLst>
      <p:ext uri="{BB962C8B-B14F-4D97-AF65-F5344CB8AC3E}">
        <p14:creationId xmlns:p14="http://schemas.microsoft.com/office/powerpoint/2010/main" val="1063980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79973-A3C2-4DF8-A275-1C75B0289917}"/>
              </a:ext>
            </a:extLst>
          </p:cNvPr>
          <p:cNvSpPr>
            <a:spLocks noGrp="1"/>
          </p:cNvSpPr>
          <p:nvPr>
            <p:ph type="title"/>
          </p:nvPr>
        </p:nvSpPr>
        <p:spPr>
          <a:xfrm>
            <a:off x="489098" y="365124"/>
            <a:ext cx="11313042" cy="5991226"/>
          </a:xfrm>
        </p:spPr>
        <p:txBody>
          <a:bodyPr>
            <a:noAutofit/>
          </a:bodyPr>
          <a:lstStyle/>
          <a:p>
            <a:pPr algn="ctr"/>
            <a:r>
              <a:rPr lang="en-US" sz="6000" dirty="0">
                <a:latin typeface="Arial Black" panose="020B0A04020102020204" pitchFamily="34" charset="0"/>
              </a:rPr>
              <a:t>“How can one be sound in  Faith, but be off on their practice of Biblical Fellowship?”</a:t>
            </a:r>
          </a:p>
        </p:txBody>
      </p:sp>
      <p:sp>
        <p:nvSpPr>
          <p:cNvPr id="3" name="Content Placeholder 2">
            <a:extLst>
              <a:ext uri="{FF2B5EF4-FFF2-40B4-BE49-F238E27FC236}">
                <a16:creationId xmlns:a16="http://schemas.microsoft.com/office/drawing/2014/main" id="{5544C70B-7528-468E-9B5A-B68B10A5DB99}"/>
              </a:ext>
            </a:extLst>
          </p:cNvPr>
          <p:cNvSpPr>
            <a:spLocks noGrp="1"/>
          </p:cNvSpPr>
          <p:nvPr>
            <p:ph idx="1"/>
          </p:nvPr>
        </p:nvSpPr>
        <p:spPr>
          <a:xfrm>
            <a:off x="838200" y="6356350"/>
            <a:ext cx="10515600" cy="365125"/>
          </a:xfrm>
        </p:spPr>
        <p:txBody>
          <a:bodyPr>
            <a:normAutofit fontScale="85000" lnSpcReduction="20000"/>
          </a:bodyPr>
          <a:lstStyle/>
          <a:p>
            <a:endParaRPr lang="en-US" dirty="0"/>
          </a:p>
        </p:txBody>
      </p:sp>
      <p:sp>
        <p:nvSpPr>
          <p:cNvPr id="4" name="Slide Number Placeholder 3">
            <a:extLst>
              <a:ext uri="{FF2B5EF4-FFF2-40B4-BE49-F238E27FC236}">
                <a16:creationId xmlns:a16="http://schemas.microsoft.com/office/drawing/2014/main" id="{CDF1473F-4ACF-4325-9179-2595165B0CF1}"/>
              </a:ext>
            </a:extLst>
          </p:cNvPr>
          <p:cNvSpPr>
            <a:spLocks noGrp="1"/>
          </p:cNvSpPr>
          <p:nvPr>
            <p:ph type="sldNum" sz="quarter" idx="12"/>
          </p:nvPr>
        </p:nvSpPr>
        <p:spPr/>
        <p:txBody>
          <a:bodyPr/>
          <a:lstStyle/>
          <a:p>
            <a:fld id="{96A20CBB-FF67-4D73-9AEC-07F88CFAD3D2}" type="slidenum">
              <a:rPr lang="en-US" smtClean="0"/>
              <a:t>1</a:t>
            </a:fld>
            <a:endParaRPr lang="en-US" dirty="0"/>
          </a:p>
        </p:txBody>
      </p:sp>
    </p:spTree>
    <p:extLst>
      <p:ext uri="{BB962C8B-B14F-4D97-AF65-F5344CB8AC3E}">
        <p14:creationId xmlns:p14="http://schemas.microsoft.com/office/powerpoint/2010/main" val="2480815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50" y="574158"/>
            <a:ext cx="11671300" cy="6041747"/>
          </a:xfrm>
        </p:spPr>
        <p:txBody>
          <a:bodyPr>
            <a:normAutofit/>
          </a:bodyPr>
          <a:lstStyle/>
          <a:p>
            <a:pPr algn="ctr"/>
            <a:r>
              <a:rPr lang="en-US" sz="6000" dirty="0">
                <a:latin typeface="Arial Black" panose="020B0A04020102020204" pitchFamily="34" charset="0"/>
              </a:rPr>
              <a:t>Are you guilty of practicing </a:t>
            </a:r>
            <a:br>
              <a:rPr lang="en-US" dirty="0">
                <a:latin typeface="Arial Black" panose="020B0A04020102020204" pitchFamily="34" charset="0"/>
              </a:rPr>
            </a:br>
            <a:br>
              <a:rPr lang="en-US" dirty="0">
                <a:latin typeface="Arial Black" panose="020B0A04020102020204" pitchFamily="34" charset="0"/>
              </a:rPr>
            </a:br>
            <a:br>
              <a:rPr lang="en-US" dirty="0"/>
            </a:br>
            <a:r>
              <a:rPr lang="en-US" sz="9600" b="1" dirty="0">
                <a:latin typeface="Chiller" panose="04020404031007020602" pitchFamily="82" charset="0"/>
              </a:rPr>
              <a:t>FRIENDSHIP</a:t>
            </a:r>
            <a:r>
              <a:rPr lang="en-US" sz="9600" b="1" dirty="0">
                <a:effectLst>
                  <a:outerShdw blurRad="38100" dist="38100" dir="2700000" algn="tl">
                    <a:srgbClr val="000000">
                      <a:alpha val="43137"/>
                    </a:srgbClr>
                  </a:outerShdw>
                </a:effectLst>
                <a:latin typeface="Chiller" panose="04020404031007020602" pitchFamily="82" charset="0"/>
              </a:rPr>
              <a:t> - FELLOWSHIP</a:t>
            </a:r>
          </a:p>
        </p:txBody>
      </p:sp>
      <p:sp>
        <p:nvSpPr>
          <p:cNvPr id="3" name="Content Placeholder 2"/>
          <p:cNvSpPr>
            <a:spLocks noGrp="1"/>
          </p:cNvSpPr>
          <p:nvPr>
            <p:ph idx="1"/>
          </p:nvPr>
        </p:nvSpPr>
        <p:spPr>
          <a:xfrm>
            <a:off x="2413000" y="6461918"/>
            <a:ext cx="7023100" cy="153988"/>
          </a:xfrm>
        </p:spPr>
        <p:txBody>
          <a:bodyPr>
            <a:normAutofit fontScale="25000" lnSpcReduction="20000"/>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2</a:t>
            </a:fld>
            <a:endParaRPr lang="en-US" dirty="0"/>
          </a:p>
        </p:txBody>
      </p:sp>
    </p:spTree>
    <p:extLst>
      <p:ext uri="{BB962C8B-B14F-4D97-AF65-F5344CB8AC3E}">
        <p14:creationId xmlns:p14="http://schemas.microsoft.com/office/powerpoint/2010/main" val="2935345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44463"/>
            <a:ext cx="11658600" cy="1824038"/>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How can Biblical Fellowship be defined by human standards, and be right in the sight of the Lord?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1 John 1:5-7</a:t>
            </a:r>
          </a:p>
        </p:txBody>
      </p:sp>
      <p:sp>
        <p:nvSpPr>
          <p:cNvPr id="3" name="Content Placeholder 2"/>
          <p:cNvSpPr>
            <a:spLocks noGrp="1"/>
          </p:cNvSpPr>
          <p:nvPr>
            <p:ph idx="1"/>
          </p:nvPr>
        </p:nvSpPr>
        <p:spPr>
          <a:xfrm>
            <a:off x="317500" y="1968500"/>
            <a:ext cx="11658600" cy="4745038"/>
          </a:xfrm>
        </p:spPr>
        <p:txBody>
          <a:bodyPr/>
          <a:lstStyle/>
          <a:p>
            <a:r>
              <a:rPr lang="en-US" sz="4400" b="1" dirty="0">
                <a:latin typeface="Times New Roman" panose="02020603050405020304" pitchFamily="18" charset="0"/>
                <a:cs typeface="Times New Roman" panose="02020603050405020304" pitchFamily="18" charset="0"/>
              </a:rPr>
              <a:t>Do close friendships in the church decide fellowship in the Lord?</a:t>
            </a:r>
          </a:p>
          <a:p>
            <a:r>
              <a:rPr lang="en-US" sz="4400" b="1" dirty="0">
                <a:latin typeface="Times New Roman" panose="02020603050405020304" pitchFamily="18" charset="0"/>
                <a:cs typeface="Times New Roman" panose="02020603050405020304" pitchFamily="18" charset="0"/>
              </a:rPr>
              <a:t>Do Recognized Name Preachers, or Highly Recommended  Brotherhood Preachers, dictate a Christian’s fellowship in the Lord?</a:t>
            </a:r>
          </a:p>
          <a:p>
            <a:r>
              <a:rPr lang="en-US" sz="4400" b="1" dirty="0">
                <a:latin typeface="Times New Roman" panose="02020603050405020304" pitchFamily="18" charset="0"/>
                <a:cs typeface="Times New Roman" panose="02020603050405020304" pitchFamily="18" charset="0"/>
              </a:rPr>
              <a:t>Do close ties to friends in Brotherhood colleges decide God’s standard of fellowship?</a:t>
            </a:r>
          </a:p>
          <a:p>
            <a:endParaRPr lang="en-US" dirty="0"/>
          </a:p>
          <a:p>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3</a:t>
            </a:fld>
            <a:endParaRPr lang="en-US" dirty="0"/>
          </a:p>
        </p:txBody>
      </p:sp>
    </p:spTree>
    <p:extLst>
      <p:ext uri="{BB962C8B-B14F-4D97-AF65-F5344CB8AC3E}">
        <p14:creationId xmlns:p14="http://schemas.microsoft.com/office/powerpoint/2010/main" val="341605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88D8-55E0-456B-854B-C385C27843A2}"/>
              </a:ext>
            </a:extLst>
          </p:cNvPr>
          <p:cNvSpPr>
            <a:spLocks noGrp="1"/>
          </p:cNvSpPr>
          <p:nvPr>
            <p:ph type="title"/>
          </p:nvPr>
        </p:nvSpPr>
        <p:spPr/>
        <p:txBody>
          <a:bodyPr/>
          <a:lstStyle/>
          <a:p>
            <a:pPr algn="ctr"/>
            <a:r>
              <a:rPr lang="en-US" dirty="0">
                <a:latin typeface="Arial Black" panose="020B0A04020102020204" pitchFamily="34" charset="0"/>
              </a:rPr>
              <a:t>What does it mean </a:t>
            </a:r>
            <a:br>
              <a:rPr lang="en-US" dirty="0">
                <a:latin typeface="Arial Black" panose="020B0A04020102020204" pitchFamily="34" charset="0"/>
              </a:rPr>
            </a:br>
            <a:r>
              <a:rPr lang="en-US" dirty="0">
                <a:latin typeface="Arial Black" panose="020B0A04020102020204" pitchFamily="34" charset="0"/>
              </a:rPr>
              <a:t>to be in Fellowship with God?</a:t>
            </a:r>
          </a:p>
        </p:txBody>
      </p:sp>
      <p:sp>
        <p:nvSpPr>
          <p:cNvPr id="3" name="Content Placeholder 2">
            <a:extLst>
              <a:ext uri="{FF2B5EF4-FFF2-40B4-BE49-F238E27FC236}">
                <a16:creationId xmlns:a16="http://schemas.microsoft.com/office/drawing/2014/main" id="{08AD5D2E-ECA8-4631-8AB7-EC6BC0BDF67D}"/>
              </a:ext>
            </a:extLst>
          </p:cNvPr>
          <p:cNvSpPr>
            <a:spLocks noGrp="1"/>
          </p:cNvSpPr>
          <p:nvPr>
            <p:ph idx="1"/>
          </p:nvPr>
        </p:nvSpPr>
        <p:spPr>
          <a:xfrm>
            <a:off x="404037" y="2169042"/>
            <a:ext cx="11461898" cy="4552433"/>
          </a:xfrm>
        </p:spPr>
        <p:txBody>
          <a:bodyPr>
            <a:normAutofit/>
          </a:bodyPr>
          <a:lstStyle/>
          <a:p>
            <a:r>
              <a:rPr lang="en-US" sz="4000" dirty="0">
                <a:latin typeface="Arial Black" panose="020B0A04020102020204" pitchFamily="34" charset="0"/>
                <a:cs typeface="Times New Roman" panose="02020603050405020304" pitchFamily="18" charset="0"/>
              </a:rPr>
              <a:t>Why are those who dare </a:t>
            </a:r>
            <a:r>
              <a:rPr lang="en-US" sz="4000" u="sng" dirty="0">
                <a:latin typeface="Arial Black" panose="020B0A04020102020204" pitchFamily="34" charset="0"/>
                <a:cs typeface="Times New Roman" panose="02020603050405020304" pitchFamily="18" charset="0"/>
              </a:rPr>
              <a:t>question</a:t>
            </a:r>
            <a:r>
              <a:rPr lang="en-US" sz="4000" dirty="0">
                <a:latin typeface="Arial Black" panose="020B0A04020102020204" pitchFamily="34" charset="0"/>
                <a:cs typeface="Times New Roman" panose="02020603050405020304" pitchFamily="18" charset="0"/>
              </a:rPr>
              <a:t> the maintaining of fellowship with unfaithful or unsound Christians, always result in the faithful being </a:t>
            </a:r>
            <a:r>
              <a:rPr lang="en-US" sz="4000" b="1" dirty="0">
                <a:latin typeface="Arial Black" panose="020B0A04020102020204" pitchFamily="34" charset="0"/>
                <a:cs typeface="Times New Roman" panose="02020603050405020304" pitchFamily="18" charset="0"/>
              </a:rPr>
              <a:t>ostracized</a:t>
            </a:r>
            <a:r>
              <a:rPr lang="en-US" sz="4000" b="1" dirty="0">
                <a:latin typeface="Arial Black" panose="020B0A04020102020204" pitchFamily="34" charset="0"/>
              </a:rPr>
              <a:t> </a:t>
            </a:r>
            <a:r>
              <a:rPr lang="en-US" sz="4000" dirty="0">
                <a:latin typeface="Arial Black" panose="020B0A04020102020204" pitchFamily="34" charset="0"/>
                <a:cs typeface="Times New Roman" panose="02020603050405020304" pitchFamily="18" charset="0"/>
              </a:rPr>
              <a:t>and </a:t>
            </a:r>
            <a:r>
              <a:rPr lang="en-US" sz="4000" b="1" dirty="0">
                <a:latin typeface="Arial Black" panose="020B0A04020102020204" pitchFamily="34" charset="0"/>
                <a:cs typeface="Times New Roman" panose="02020603050405020304" pitchFamily="18" charset="0"/>
              </a:rPr>
              <a:t>quarantined</a:t>
            </a:r>
            <a:r>
              <a:rPr lang="en-US" sz="4000" dirty="0">
                <a:latin typeface="Arial Black" panose="020B0A04020102020204" pitchFamily="34" charset="0"/>
                <a:cs typeface="Times New Roman" panose="02020603050405020304" pitchFamily="18" charset="0"/>
              </a:rPr>
              <a:t>?</a:t>
            </a:r>
          </a:p>
          <a:p>
            <a:r>
              <a:rPr lang="en-US" sz="4000" dirty="0">
                <a:latin typeface="Arial Black" panose="020B0A04020102020204" pitchFamily="34" charset="0"/>
                <a:cs typeface="Times New Roman" panose="02020603050405020304" pitchFamily="18" charset="0"/>
              </a:rPr>
              <a:t>Who is your true friend in this world, is it your family, friends, or is it Jesus</a:t>
            </a:r>
            <a:r>
              <a:rPr lang="en-US" sz="5400" b="1" dirty="0">
                <a:latin typeface="Arial Black" panose="020B0A04020102020204" pitchFamily="34" charset="0"/>
                <a:cs typeface="Times New Roman" panose="02020603050405020304" pitchFamily="18" charset="0"/>
              </a:rPr>
              <a:t>?</a:t>
            </a:r>
          </a:p>
          <a:p>
            <a:endParaRPr lang="en-US" dirty="0"/>
          </a:p>
        </p:txBody>
      </p:sp>
      <p:sp>
        <p:nvSpPr>
          <p:cNvPr id="4" name="Slide Number Placeholder 3">
            <a:extLst>
              <a:ext uri="{FF2B5EF4-FFF2-40B4-BE49-F238E27FC236}">
                <a16:creationId xmlns:a16="http://schemas.microsoft.com/office/drawing/2014/main" id="{C98F2933-D28E-4B9E-B718-32E85C4F0588}"/>
              </a:ext>
            </a:extLst>
          </p:cNvPr>
          <p:cNvSpPr>
            <a:spLocks noGrp="1"/>
          </p:cNvSpPr>
          <p:nvPr>
            <p:ph type="sldNum" sz="quarter" idx="12"/>
          </p:nvPr>
        </p:nvSpPr>
        <p:spPr/>
        <p:txBody>
          <a:bodyPr/>
          <a:lstStyle/>
          <a:p>
            <a:fld id="{96A20CBB-FF67-4D73-9AEC-07F88CFAD3D2}" type="slidenum">
              <a:rPr lang="en-US" smtClean="0"/>
              <a:t>4</a:t>
            </a:fld>
            <a:endParaRPr lang="en-US" dirty="0"/>
          </a:p>
        </p:txBody>
      </p:sp>
    </p:spTree>
    <p:extLst>
      <p:ext uri="{BB962C8B-B14F-4D97-AF65-F5344CB8AC3E}">
        <p14:creationId xmlns:p14="http://schemas.microsoft.com/office/powerpoint/2010/main" val="326297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300" y="136524"/>
            <a:ext cx="11950700" cy="2870793"/>
          </a:xfrm>
        </p:spPr>
        <p:txBody>
          <a:bodyPr>
            <a:noAutofit/>
          </a:bodyPr>
          <a:lstStyle/>
          <a:p>
            <a:pPr algn="l"/>
            <a:r>
              <a:rPr lang="en-US" sz="4000" dirty="0">
                <a:latin typeface="Times New Roman" panose="02020603050405020304" pitchFamily="18" charset="0"/>
                <a:cs typeface="Times New Roman" panose="02020603050405020304" pitchFamily="18" charset="0"/>
              </a:rPr>
              <a:t>Should Any “So-Called” NI Church claiming to belong to Christ be considered sound in the faith even though they are off in their practice of Bible Fellowship?</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Still be considered sound in the faith, yet be off in their practice of Bible Fellowship?</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98621" y="3216348"/>
            <a:ext cx="11794757" cy="3489178"/>
          </a:xfrm>
        </p:spPr>
        <p:txBody>
          <a:bodyPr>
            <a:normAutofit fontScale="92500" lnSpcReduction="20000"/>
          </a:bodyPr>
          <a:lstStyle/>
          <a:p>
            <a:pPr algn="l"/>
            <a:r>
              <a:rPr lang="en-US" sz="4000" b="1" dirty="0">
                <a:latin typeface="Times New Roman" panose="02020603050405020304" pitchFamily="18" charset="0"/>
                <a:cs typeface="Times New Roman" panose="02020603050405020304" pitchFamily="18" charset="0"/>
              </a:rPr>
              <a:t>Should:</a:t>
            </a:r>
          </a:p>
          <a:p>
            <a:pPr algn="l"/>
            <a:r>
              <a:rPr lang="en-US" sz="4000" b="1" dirty="0">
                <a:latin typeface="Times New Roman" panose="02020603050405020304" pitchFamily="18" charset="0"/>
                <a:cs typeface="Times New Roman" panose="02020603050405020304" pitchFamily="18" charset="0"/>
              </a:rPr>
              <a:t>These Recognized Preachers who come highly recommended,</a:t>
            </a:r>
          </a:p>
          <a:p>
            <a:pPr algn="l"/>
            <a:r>
              <a:rPr lang="en-US" sz="4000" b="1" dirty="0">
                <a:latin typeface="Times New Roman" panose="02020603050405020304" pitchFamily="18" charset="0"/>
                <a:cs typeface="Times New Roman" panose="02020603050405020304" pitchFamily="18" charset="0"/>
              </a:rPr>
              <a:t>Brotherhood Publications,</a:t>
            </a:r>
          </a:p>
          <a:p>
            <a:pPr algn="l"/>
            <a:r>
              <a:rPr lang="en-US" sz="4000" b="1" dirty="0">
                <a:latin typeface="Times New Roman" panose="02020603050405020304" pitchFamily="18" charset="0"/>
                <a:cs typeface="Times New Roman" panose="02020603050405020304" pitchFamily="18" charset="0"/>
              </a:rPr>
              <a:t>Human organizations</a:t>
            </a:r>
          </a:p>
          <a:p>
            <a:pPr algn="l"/>
            <a:r>
              <a:rPr lang="en-US" sz="4000" b="1" dirty="0">
                <a:latin typeface="Times New Roman" panose="02020603050405020304" pitchFamily="18" charset="0"/>
                <a:cs typeface="Times New Roman" panose="02020603050405020304" pitchFamily="18" charset="0"/>
              </a:rPr>
              <a:t>Be considered sound in faith who are off in their practice of fellowship?</a:t>
            </a:r>
          </a:p>
          <a:p>
            <a:pPr algn="l"/>
            <a:endParaRPr lang="en-US" sz="4000" dirty="0">
              <a:latin typeface="Times New Roman" panose="02020603050405020304" pitchFamily="18" charset="0"/>
              <a:cs typeface="Times New Roman" panose="02020603050405020304" pitchFamily="18" charset="0"/>
            </a:endParaRPr>
          </a:p>
          <a:p>
            <a:pPr algn="l"/>
            <a:endParaRPr lang="en-US" sz="4000" dirty="0">
              <a:latin typeface="Times New Roman" panose="02020603050405020304" pitchFamily="18" charset="0"/>
              <a:cs typeface="Times New Roman" panose="02020603050405020304" pitchFamily="18" charset="0"/>
            </a:endParaRPr>
          </a:p>
          <a:p>
            <a:pPr algn="l"/>
            <a:endParaRPr lang="en-US" sz="4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6A20CBB-FF67-4D73-9AEC-07F88CFAD3D2}" type="slidenum">
              <a:rPr lang="en-US" smtClean="0"/>
              <a:t>5</a:t>
            </a:fld>
            <a:endParaRPr lang="en-US" dirty="0"/>
          </a:p>
        </p:txBody>
      </p:sp>
    </p:spTree>
    <p:extLst>
      <p:ext uri="{BB962C8B-B14F-4D97-AF65-F5344CB8AC3E}">
        <p14:creationId xmlns:p14="http://schemas.microsoft.com/office/powerpoint/2010/main" val="333980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latin typeface="Times New Roman" panose="02020603050405020304" pitchFamily="18" charset="0"/>
                <a:cs typeface="Times New Roman" panose="02020603050405020304" pitchFamily="18" charset="0"/>
              </a:rPr>
              <a:t>Ephesians 5:7-11</a:t>
            </a:r>
            <a:endParaRPr lang="en-US" sz="6600" dirty="0"/>
          </a:p>
        </p:txBody>
      </p:sp>
      <p:sp>
        <p:nvSpPr>
          <p:cNvPr id="3" name="Content Placeholder 2"/>
          <p:cNvSpPr>
            <a:spLocks noGrp="1"/>
          </p:cNvSpPr>
          <p:nvPr>
            <p:ph idx="1"/>
          </p:nvPr>
        </p:nvSpPr>
        <p:spPr/>
        <p:txBody>
          <a:bodyPr/>
          <a:lstStyle/>
          <a:p>
            <a:pPr marL="0" indent="0">
              <a:buNone/>
            </a:pPr>
            <a:r>
              <a:rPr lang="en-US" sz="6600" b="1" i="1" dirty="0">
                <a:latin typeface="Times New Roman" panose="02020603050405020304" pitchFamily="18" charset="0"/>
                <a:cs typeface="Times New Roman" panose="02020603050405020304" pitchFamily="18" charset="0"/>
              </a:rPr>
              <a:t>“And have no fellowship with the unfruitful works of darkness, but rather expose them.”</a:t>
            </a:r>
          </a:p>
          <a:p>
            <a:pPr marL="0" indent="0">
              <a:buNone/>
            </a:pPr>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6</a:t>
            </a:fld>
            <a:endParaRPr lang="en-US" dirty="0"/>
          </a:p>
        </p:txBody>
      </p:sp>
    </p:spTree>
    <p:extLst>
      <p:ext uri="{BB962C8B-B14F-4D97-AF65-F5344CB8AC3E}">
        <p14:creationId xmlns:p14="http://schemas.microsoft.com/office/powerpoint/2010/main" val="957163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47" y="119847"/>
            <a:ext cx="10876005" cy="2121908"/>
          </a:xfrm>
        </p:spPr>
        <p:txBody>
          <a:bodyPr>
            <a:normAutofit fontScale="90000"/>
          </a:bodyPr>
          <a:lstStyle/>
          <a:p>
            <a:r>
              <a:rPr lang="en-US" dirty="0">
                <a:solidFill>
                  <a:srgbClr val="7030A0"/>
                </a:solidFill>
                <a:latin typeface="Times New Roman" panose="02020603050405020304" pitchFamily="18" charset="0"/>
                <a:cs typeface="Times New Roman" panose="02020603050405020304" pitchFamily="18" charset="0"/>
              </a:rPr>
              <a:t>Our practice of fellowship is sending mixed messages to our young people and those young in the faith of our Lord Jesus!</a:t>
            </a:r>
            <a:r>
              <a:rPr lang="en-US" dirty="0">
                <a:solidFill>
                  <a:srgbClr val="002060"/>
                </a:solidFill>
                <a:latin typeface="Times New Roman" panose="02020603050405020304" pitchFamily="18" charset="0"/>
                <a:cs typeface="Times New Roman" panose="02020603050405020304" pitchFamily="18" charset="0"/>
              </a:rPr>
              <a:t>  </a:t>
            </a:r>
            <a:br>
              <a:rPr lang="en-US" dirty="0">
                <a:solidFill>
                  <a:srgbClr val="002060"/>
                </a:solidFill>
                <a:latin typeface="Times New Roman" panose="02020603050405020304" pitchFamily="18" charset="0"/>
                <a:cs typeface="Times New Roman" panose="02020603050405020304" pitchFamily="18" charset="0"/>
              </a:rPr>
            </a:br>
            <a:r>
              <a:rPr lang="en-US" dirty="0">
                <a:solidFill>
                  <a:srgbClr val="002060"/>
                </a:solidFill>
                <a:latin typeface="Times New Roman" panose="02020603050405020304" pitchFamily="18" charset="0"/>
                <a:cs typeface="Times New Roman" panose="02020603050405020304" pitchFamily="18" charset="0"/>
              </a:rPr>
              <a:t>[Stumbling Blocks in the Church]</a:t>
            </a:r>
          </a:p>
        </p:txBody>
      </p:sp>
      <p:sp>
        <p:nvSpPr>
          <p:cNvPr id="3" name="Content Placeholder 2"/>
          <p:cNvSpPr>
            <a:spLocks noGrp="1"/>
          </p:cNvSpPr>
          <p:nvPr>
            <p:ph idx="1"/>
          </p:nvPr>
        </p:nvSpPr>
        <p:spPr>
          <a:xfrm>
            <a:off x="392825" y="2399071"/>
            <a:ext cx="11098427" cy="4178709"/>
          </a:xfrm>
        </p:spPr>
        <p:txBody>
          <a:bodyPr>
            <a:normAutofit/>
          </a:bodyPr>
          <a:lstStyle/>
          <a:p>
            <a:r>
              <a:rPr lang="en-US" sz="4400" dirty="0">
                <a:latin typeface="Times New Roman" panose="02020603050405020304" pitchFamily="18" charset="0"/>
                <a:cs typeface="Times New Roman" panose="02020603050405020304" pitchFamily="18" charset="0"/>
              </a:rPr>
              <a:t>1 Corinthians 15:33, Have we not as parents pounded this concept into the minds of our young people?</a:t>
            </a:r>
          </a:p>
          <a:p>
            <a:r>
              <a:rPr lang="en-US" sz="4400" dirty="0">
                <a:latin typeface="Times New Roman" panose="02020603050405020304" pitchFamily="18" charset="0"/>
                <a:cs typeface="Times New Roman" panose="02020603050405020304" pitchFamily="18" charset="0"/>
              </a:rPr>
              <a:t>2 Corinthians 6:14-18, what part of this passage does not seem to be understandable to you?</a:t>
            </a:r>
          </a:p>
          <a:p>
            <a:pPr marL="0" indent="0">
              <a:buNone/>
            </a:pPr>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7</a:t>
            </a:fld>
            <a:endParaRPr lang="en-US" dirty="0"/>
          </a:p>
        </p:txBody>
      </p:sp>
    </p:spTree>
    <p:extLst>
      <p:ext uri="{BB962C8B-B14F-4D97-AF65-F5344CB8AC3E}">
        <p14:creationId xmlns:p14="http://schemas.microsoft.com/office/powerpoint/2010/main" val="90447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8323"/>
            <a:ext cx="11759381" cy="3283974"/>
          </a:xfrm>
        </p:spPr>
        <p:txBody>
          <a:bodyPr>
            <a:normAutofit/>
          </a:bodyPr>
          <a:lstStyle/>
          <a:p>
            <a:pPr lvl="0"/>
            <a:r>
              <a:rPr lang="en-US" sz="4000" dirty="0">
                <a:latin typeface="Times New Roman" panose="02020603050405020304" pitchFamily="18" charset="0"/>
                <a:cs typeface="Times New Roman" panose="02020603050405020304" pitchFamily="18" charset="0"/>
              </a:rPr>
              <a:t>Bible Fellowship was never based on Relationships with Family Members or Human Friendships. </a:t>
            </a:r>
            <a:br>
              <a:rPr lang="en-US" dirty="0">
                <a:latin typeface="Times New Roman" panose="02020603050405020304" pitchFamily="18" charset="0"/>
                <a:cs typeface="Times New Roman" panose="02020603050405020304" pitchFamily="18" charset="0"/>
              </a:rPr>
            </a:br>
            <a:r>
              <a:rPr lang="en-US" sz="4800" dirty="0">
                <a:latin typeface="Chiller" panose="04020404031007020602" pitchFamily="82" charset="0"/>
                <a:cs typeface="Times New Roman" panose="02020603050405020304" pitchFamily="18" charset="0"/>
              </a:rPr>
              <a:t>Friendship Fellowship</a:t>
            </a:r>
            <a:r>
              <a:rPr lang="en-US" sz="48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not a Biblical Teaching!</a:t>
            </a:r>
            <a:br>
              <a:rPr lang="en-US"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James 4:4; 1 John 2:15-17; 2 John 9-11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(People are listening to their feelings and not their Bibles!)</a:t>
            </a:r>
          </a:p>
        </p:txBody>
      </p:sp>
      <p:sp>
        <p:nvSpPr>
          <p:cNvPr id="3" name="Content Placeholder 2"/>
          <p:cNvSpPr>
            <a:spLocks noGrp="1"/>
          </p:cNvSpPr>
          <p:nvPr>
            <p:ph idx="1"/>
          </p:nvPr>
        </p:nvSpPr>
        <p:spPr>
          <a:xfrm>
            <a:off x="137652" y="3519947"/>
            <a:ext cx="11926529" cy="3303639"/>
          </a:xfrm>
        </p:spPr>
        <p:txBody>
          <a:bodyPr>
            <a:normAutofit lnSpcReduction="10000"/>
          </a:bodyPr>
          <a:lstStyle/>
          <a:p>
            <a:pPr marL="0" indent="0">
              <a:buNone/>
            </a:pPr>
            <a:r>
              <a:rPr lang="en-US" sz="4000" b="1" dirty="0">
                <a:latin typeface="Times New Roman" panose="02020603050405020304" pitchFamily="18" charset="0"/>
                <a:cs typeface="Times New Roman" panose="02020603050405020304" pitchFamily="18" charset="0"/>
              </a:rPr>
              <a:t>Our fellowship with God is being challenged by the devil through these individuals we maintain fellowship with.  How can Friendships constitute Biblical Fellowship!  Why has this false concept become such a stumbling block to the young and to those who were once faithful?</a:t>
            </a:r>
          </a:p>
          <a:p>
            <a:pPr marL="0" lvl="0" indent="0">
              <a:buNone/>
            </a:pPr>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8</a:t>
            </a:fld>
            <a:endParaRPr lang="en-US" dirty="0"/>
          </a:p>
        </p:txBody>
      </p:sp>
    </p:spTree>
    <p:extLst>
      <p:ext uri="{BB962C8B-B14F-4D97-AF65-F5344CB8AC3E}">
        <p14:creationId xmlns:p14="http://schemas.microsoft.com/office/powerpoint/2010/main" val="62199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2133599"/>
          </a:xfrm>
        </p:spPr>
        <p:txBody>
          <a:bodyPr>
            <a:normAutofit/>
          </a:bodyPr>
          <a:lstStyle/>
          <a:p>
            <a:r>
              <a:rPr lang="en-US" dirty="0">
                <a:latin typeface="Arial Rounded MT Bold" panose="020F0704030504030204" pitchFamily="34" charset="0"/>
              </a:rPr>
              <a:t>Friendship – Fellowship can not </a:t>
            </a:r>
            <a:br>
              <a:rPr lang="en-US" b="1" i="1" dirty="0">
                <a:latin typeface="Arial Rounded MT Bold" panose="020F0704030504030204" pitchFamily="34" charset="0"/>
              </a:rPr>
            </a:br>
            <a:r>
              <a:rPr lang="en-US" b="1" i="1" dirty="0">
                <a:latin typeface="Arial Rounded MT Bold" panose="020F0704030504030204" pitchFamily="34" charset="0"/>
              </a:rPr>
              <a:t> </a:t>
            </a:r>
            <a:r>
              <a:rPr lang="en-US" sz="3600" b="1" i="1" dirty="0">
                <a:latin typeface="Arial Rounded MT Bold" panose="020F0704030504030204" pitchFamily="34" charset="0"/>
              </a:rPr>
              <a:t>“</a:t>
            </a:r>
            <a:r>
              <a:rPr lang="en-US" sz="3600" b="1" i="1" dirty="0">
                <a:latin typeface="Times New Roman" panose="02020603050405020304" pitchFamily="18" charset="0"/>
                <a:cs typeface="Times New Roman" panose="02020603050405020304" pitchFamily="18" charset="0"/>
              </a:rPr>
              <a:t>Buy the truth, and sell it not,”</a:t>
            </a:r>
            <a:r>
              <a:rPr lang="en-US" b="1" i="1"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KJV   </a:t>
            </a:r>
            <a:r>
              <a:rPr lang="en-US" sz="3200" b="1" i="1" dirty="0">
                <a:latin typeface="Times New Roman" panose="02020603050405020304" pitchFamily="18" charset="0"/>
                <a:cs typeface="Times New Roman" panose="02020603050405020304" pitchFamily="18" charset="0"/>
              </a:rPr>
              <a:t>Proverbs 23:23</a:t>
            </a:r>
            <a:endParaRPr lang="en-US" b="1" i="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65471" y="2133600"/>
            <a:ext cx="11621729" cy="4724400"/>
          </a:xfrm>
        </p:spPr>
        <p:txBody>
          <a:bodyPr>
            <a:normAutofit/>
          </a:bodyPr>
          <a:lstStyle/>
          <a:p>
            <a:pPr marL="0" lvl="0" indent="0" algn="ctr">
              <a:buNone/>
            </a:pPr>
            <a:r>
              <a:rPr lang="en-US" sz="3600" dirty="0">
                <a:solidFill>
                  <a:srgbClr val="0070C0"/>
                </a:solidFill>
                <a:latin typeface="Times New Roman" panose="02020603050405020304" pitchFamily="18" charset="0"/>
                <a:cs typeface="Times New Roman" panose="02020603050405020304" pitchFamily="18" charset="0"/>
              </a:rPr>
              <a:t>We should realize that relationships in this world with family, friends, and long time friendships have become the most important thing in our lives</a:t>
            </a:r>
            <a:r>
              <a:rPr lang="en-US" sz="3600" dirty="0">
                <a:latin typeface="Times New Roman" panose="02020603050405020304" pitchFamily="18" charset="0"/>
                <a:cs typeface="Times New Roman" panose="02020603050405020304" pitchFamily="18" charset="0"/>
              </a:rPr>
              <a:t>, yet Jesus taught in Matthew 12:46-50, </a:t>
            </a:r>
            <a:r>
              <a:rPr lang="en-US" sz="3600" b="1" i="1" dirty="0">
                <a:latin typeface="Times New Roman" panose="02020603050405020304" pitchFamily="18" charset="0"/>
                <a:cs typeface="Times New Roman" panose="02020603050405020304" pitchFamily="18" charset="0"/>
              </a:rPr>
              <a:t>“For whoever does the will of My Father in heaven is My brother and sister and mother.”</a:t>
            </a:r>
            <a:r>
              <a:rPr lang="en-US" sz="3600" dirty="0">
                <a:latin typeface="Times New Roman" panose="02020603050405020304" pitchFamily="18" charset="0"/>
                <a:cs typeface="Times New Roman" panose="02020603050405020304" pitchFamily="18" charset="0"/>
              </a:rPr>
              <a:t>   </a:t>
            </a:r>
          </a:p>
          <a:p>
            <a:pPr marL="0" lvl="0" indent="0" algn="ctr">
              <a:buNone/>
            </a:pPr>
            <a:r>
              <a:rPr lang="en-US" sz="3200" b="1" dirty="0">
                <a:latin typeface="Times New Roman" panose="02020603050405020304" pitchFamily="18" charset="0"/>
                <a:cs typeface="Times New Roman" panose="02020603050405020304" pitchFamily="18" charset="0"/>
              </a:rPr>
              <a:t>Luke 12:49-</a:t>
            </a:r>
            <a:r>
              <a:rPr lang="en-US" sz="3200" b="1" u="sng" dirty="0">
                <a:latin typeface="Times New Roman" panose="02020603050405020304" pitchFamily="18" charset="0"/>
                <a:cs typeface="Times New Roman" panose="02020603050405020304" pitchFamily="18" charset="0"/>
              </a:rPr>
              <a:t>57</a:t>
            </a:r>
            <a:r>
              <a:rPr lang="en-US" sz="3200" b="1" dirty="0">
                <a:latin typeface="Times New Roman" panose="02020603050405020304" pitchFamily="18" charset="0"/>
                <a:cs typeface="Times New Roman" panose="02020603050405020304" pitchFamily="18" charset="0"/>
              </a:rPr>
              <a:t>; James 4:4, Taking a stand for Truth or not taking a stand for  Truth will be determined by where you draw the line with the ones you maintain fellowship with in this world.</a:t>
            </a:r>
          </a:p>
          <a:p>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9</a:t>
            </a:fld>
            <a:endParaRPr lang="en-US" dirty="0"/>
          </a:p>
        </p:txBody>
      </p:sp>
    </p:spTree>
    <p:extLst>
      <p:ext uri="{BB962C8B-B14F-4D97-AF65-F5344CB8AC3E}">
        <p14:creationId xmlns:p14="http://schemas.microsoft.com/office/powerpoint/2010/main" val="79437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54" y="215900"/>
            <a:ext cx="11729884" cy="6505575"/>
          </a:xfrm>
        </p:spPr>
        <p:txBody>
          <a:bodyPr>
            <a:normAutofit fontScale="90000"/>
          </a:bodyPr>
          <a:lstStyle/>
          <a:p>
            <a:r>
              <a:rPr lang="en-US" sz="7300" dirty="0">
                <a:latin typeface="Monotype Corsiva" panose="03010101010201010101" pitchFamily="66" charset="0"/>
                <a:cs typeface="Aharoni" panose="02010803020104030203" pitchFamily="2" charset="-79"/>
              </a:rPr>
              <a:t>Even Jesus ate with sinners?  What about that? </a:t>
            </a:r>
            <a:r>
              <a:rPr lang="en-US" sz="7300" b="1" i="1" dirty="0">
                <a:latin typeface="Monotype Corsiva" panose="03010101010201010101" pitchFamily="66" charset="0"/>
                <a:cs typeface="Aharoni" panose="02010803020104030203" pitchFamily="2" charset="-79"/>
              </a:rPr>
              <a:t> </a:t>
            </a:r>
            <a:br>
              <a:rPr lang="en-US" sz="4900" b="1" dirty="0">
                <a:latin typeface="Times New Roman" panose="02020603050405020304" pitchFamily="18" charset="0"/>
                <a:cs typeface="Times New Roman" panose="02020603050405020304" pitchFamily="18" charset="0"/>
              </a:rPr>
            </a:br>
            <a:r>
              <a:rPr lang="en-US" sz="4900" dirty="0">
                <a:latin typeface="Times New Roman" panose="02020603050405020304" pitchFamily="18" charset="0"/>
                <a:cs typeface="Times New Roman" panose="02020603050405020304" pitchFamily="18" charset="0"/>
              </a:rPr>
              <a:t>Consider who made these False accusations against Jesus</a:t>
            </a:r>
            <a:br>
              <a:rPr lang="en-US" sz="49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5300" b="1" dirty="0">
                <a:latin typeface="Times New Roman" panose="02020603050405020304" pitchFamily="18" charset="0"/>
                <a:cs typeface="Times New Roman" panose="02020603050405020304" pitchFamily="18" charset="0"/>
              </a:rPr>
              <a:t>Mark 2:15-17</a:t>
            </a:r>
            <a:r>
              <a:rPr lang="en-US" sz="5300" b="1" i="1" dirty="0">
                <a:latin typeface="Times New Roman" panose="02020603050405020304" pitchFamily="18" charset="0"/>
                <a:cs typeface="Times New Roman" panose="02020603050405020304" pitchFamily="18" charset="0"/>
              </a:rPr>
              <a:t>, “How is it that He eats and drinks with tax collectors and sinners?”</a:t>
            </a:r>
            <a:br>
              <a:rPr lang="en-US" sz="4000" b="1" i="1" dirty="0">
                <a:latin typeface="Times New Roman" panose="02020603050405020304" pitchFamily="18" charset="0"/>
                <a:cs typeface="Times New Roman" panose="02020603050405020304" pitchFamily="18" charset="0"/>
              </a:rPr>
            </a:br>
            <a:r>
              <a:rPr lang="en-US" sz="4000" b="1" i="1" dirty="0">
                <a:latin typeface="Times New Roman" panose="02020603050405020304" pitchFamily="18" charset="0"/>
                <a:cs typeface="Times New Roman" panose="02020603050405020304" pitchFamily="18" charset="0"/>
              </a:rPr>
              <a:t> </a:t>
            </a:r>
            <a:br>
              <a:rPr lang="en-US" sz="4000" b="1" i="1"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96A20CBB-FF67-4D73-9AEC-07F88CFAD3D2}" type="slidenum">
              <a:rPr lang="en-US" smtClean="0"/>
              <a:t>10</a:t>
            </a:fld>
            <a:endParaRPr lang="en-US" dirty="0"/>
          </a:p>
        </p:txBody>
      </p:sp>
    </p:spTree>
    <p:extLst>
      <p:ext uri="{BB962C8B-B14F-4D97-AF65-F5344CB8AC3E}">
        <p14:creationId xmlns:p14="http://schemas.microsoft.com/office/powerpoint/2010/main" val="4006523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CDBE-40E2-4585-90E9-669704457060}"/>
              </a:ext>
            </a:extLst>
          </p:cNvPr>
          <p:cNvSpPr>
            <a:spLocks noGrp="1"/>
          </p:cNvSpPr>
          <p:nvPr>
            <p:ph type="title"/>
          </p:nvPr>
        </p:nvSpPr>
        <p:spPr>
          <a:xfrm>
            <a:off x="838200" y="365125"/>
            <a:ext cx="10515600" cy="5991225"/>
          </a:xfrm>
        </p:spPr>
        <p:txBody>
          <a:bodyPr/>
          <a:lstStyle/>
          <a:p>
            <a:r>
              <a:rPr lang="en-US" sz="5400" b="1" dirty="0">
                <a:latin typeface="Times New Roman" panose="02020603050405020304" pitchFamily="18" charset="0"/>
                <a:cs typeface="Times New Roman" panose="02020603050405020304" pitchFamily="18" charset="0"/>
              </a:rPr>
              <a:t>Jesus never became like those sinners, or befriend them in order to teach them!</a:t>
            </a:r>
            <a:br>
              <a:rPr lang="en-US" sz="5400" b="1"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6000" b="1" dirty="0">
                <a:latin typeface="Times New Roman" panose="02020603050405020304" pitchFamily="18" charset="0"/>
                <a:cs typeface="Times New Roman" panose="02020603050405020304" pitchFamily="18" charset="0"/>
              </a:rPr>
              <a:t>Jesus never redefined fellowship while in this world!</a:t>
            </a:r>
            <a:endParaRPr lang="en-US" sz="6000" b="1" dirty="0"/>
          </a:p>
        </p:txBody>
      </p:sp>
      <p:sp>
        <p:nvSpPr>
          <p:cNvPr id="3" name="Slide Number Placeholder 2">
            <a:extLst>
              <a:ext uri="{FF2B5EF4-FFF2-40B4-BE49-F238E27FC236}">
                <a16:creationId xmlns:a16="http://schemas.microsoft.com/office/drawing/2014/main" id="{1F89ABA8-4C09-4926-B246-3E814248E6F2}"/>
              </a:ext>
            </a:extLst>
          </p:cNvPr>
          <p:cNvSpPr>
            <a:spLocks noGrp="1"/>
          </p:cNvSpPr>
          <p:nvPr>
            <p:ph type="sldNum" sz="quarter" idx="12"/>
          </p:nvPr>
        </p:nvSpPr>
        <p:spPr/>
        <p:txBody>
          <a:bodyPr/>
          <a:lstStyle/>
          <a:p>
            <a:fld id="{96A20CBB-FF67-4D73-9AEC-07F88CFAD3D2}" type="slidenum">
              <a:rPr lang="en-US" smtClean="0"/>
              <a:t>11</a:t>
            </a:fld>
            <a:endParaRPr lang="en-US" dirty="0"/>
          </a:p>
        </p:txBody>
      </p:sp>
    </p:spTree>
    <p:extLst>
      <p:ext uri="{BB962C8B-B14F-4D97-AF65-F5344CB8AC3E}">
        <p14:creationId xmlns:p14="http://schemas.microsoft.com/office/powerpoint/2010/main" val="2407341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381" y="859429"/>
            <a:ext cx="11533238" cy="2791046"/>
          </a:xfrm>
        </p:spPr>
        <p:txBody>
          <a:bodyPr>
            <a:normAutofit fontScale="90000"/>
          </a:bodyPr>
          <a:lstStyle/>
          <a:p>
            <a:r>
              <a:rPr lang="en-US" b="1" i="1" dirty="0">
                <a:latin typeface="Times New Roman" panose="02020603050405020304" pitchFamily="18" charset="0"/>
                <a:cs typeface="Times New Roman" panose="02020603050405020304" pitchFamily="18" charset="0"/>
              </a:rPr>
              <a:t>Paul taught, “I have become all things to all men, that I might by all means save some.”         </a:t>
            </a:r>
            <a:r>
              <a:rPr lang="en-US" sz="4900" b="1" dirty="0">
                <a:latin typeface="Times New Roman" panose="02020603050405020304" pitchFamily="18" charset="0"/>
                <a:cs typeface="Times New Roman" panose="02020603050405020304" pitchFamily="18" charset="0"/>
              </a:rPr>
              <a:t>1 Corinthians 9:22</a:t>
            </a:r>
            <a:br>
              <a:rPr lang="en-US" sz="4400" b="1"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a:t>
            </a:r>
            <a:endParaRPr lang="en-US" sz="4000" dirty="0"/>
          </a:p>
        </p:txBody>
      </p:sp>
      <p:sp>
        <p:nvSpPr>
          <p:cNvPr id="3" name="Text Placeholder 2"/>
          <p:cNvSpPr>
            <a:spLocks noGrp="1"/>
          </p:cNvSpPr>
          <p:nvPr>
            <p:ph type="body" idx="1"/>
          </p:nvPr>
        </p:nvSpPr>
        <p:spPr>
          <a:xfrm>
            <a:off x="329381" y="3735645"/>
            <a:ext cx="11533238" cy="2791046"/>
          </a:xfrm>
        </p:spPr>
        <p:txBody>
          <a:bodyPr>
            <a:normAutofit/>
          </a:bodyPr>
          <a:lstStyle/>
          <a:p>
            <a:r>
              <a:rPr lang="en-US" sz="4400" b="1" dirty="0">
                <a:solidFill>
                  <a:schemeClr val="tx1"/>
                </a:solidFill>
                <a:latin typeface="Times New Roman" panose="02020603050405020304" pitchFamily="18" charset="0"/>
                <a:cs typeface="Times New Roman" panose="02020603050405020304" pitchFamily="18" charset="0"/>
              </a:rPr>
              <a:t>Did Paul have to become a sinner in order to reach sinners, so he could teach them? Romans 2:1-3, 21; Matthew 7:1-5; Colossians 4:5-6</a:t>
            </a:r>
            <a:br>
              <a:rPr lang="en-US" b="1" i="1" dirty="0">
                <a:latin typeface="Times New Roman" panose="02020603050405020304" pitchFamily="18" charset="0"/>
                <a:cs typeface="Times New Roman" panose="02020603050405020304" pitchFamily="18" charset="0"/>
              </a:rPr>
            </a:br>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12</a:t>
            </a:fld>
            <a:endParaRPr lang="en-US" dirty="0"/>
          </a:p>
        </p:txBody>
      </p:sp>
    </p:spTree>
    <p:extLst>
      <p:ext uri="{BB962C8B-B14F-4D97-AF65-F5344CB8AC3E}">
        <p14:creationId xmlns:p14="http://schemas.microsoft.com/office/powerpoint/2010/main" val="301883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Can you see the False concepts found in  Friendship – Fellowship?</a:t>
            </a:r>
            <a:endParaRPr lang="en-US" b="1" dirty="0"/>
          </a:p>
        </p:txBody>
      </p:sp>
      <p:sp>
        <p:nvSpPr>
          <p:cNvPr id="3" name="Content Placeholder 2"/>
          <p:cNvSpPr>
            <a:spLocks noGrp="1"/>
          </p:cNvSpPr>
          <p:nvPr>
            <p:ph idx="1"/>
          </p:nvPr>
        </p:nvSpPr>
        <p:spPr/>
        <p:txBody>
          <a:bodyPr>
            <a:normAutofit fontScale="92500"/>
          </a:bodyPr>
          <a:lstStyle/>
          <a:p>
            <a:pPr marL="0" indent="0">
              <a:buNone/>
            </a:pPr>
            <a:r>
              <a:rPr lang="en-US" sz="8800" dirty="0">
                <a:latin typeface="Freestyle Script" panose="030804020302050B0404" pitchFamily="66" charset="0"/>
                <a:cs typeface="Aharoni" panose="02010803020104030203" pitchFamily="2" charset="-79"/>
              </a:rPr>
              <a:t>“But how can we teach sinners unless we make friends with them first?” </a:t>
            </a:r>
            <a:r>
              <a:rPr lang="en-US" sz="2000" dirty="0">
                <a:latin typeface="Freestyle Script" panose="030804020302050B0404" pitchFamily="66" charset="0"/>
                <a:cs typeface="Aharoni" panose="02010803020104030203" pitchFamily="2" charset="-79"/>
              </a:rPr>
              <a:t> </a:t>
            </a:r>
            <a:r>
              <a:rPr lang="en-US" sz="4000" dirty="0">
                <a:latin typeface="Arial Black" panose="020B0A04020102020204" pitchFamily="34" charset="0"/>
                <a:cs typeface="Times New Roman" panose="02020603050405020304" pitchFamily="18" charset="0"/>
              </a:rPr>
              <a:t>(Relationship Evangelism, Friendship Evangelism?)</a:t>
            </a:r>
          </a:p>
          <a:p>
            <a:pPr marL="0" indent="0">
              <a:buNone/>
            </a:pPr>
            <a:r>
              <a:rPr lang="en-US" sz="4000" dirty="0">
                <a:latin typeface="Arial Black" panose="020B0A04020102020204" pitchFamily="34" charset="0"/>
                <a:cs typeface="Times New Roman" panose="02020603050405020304" pitchFamily="18" charset="0"/>
              </a:rPr>
              <a:t>  [Shall we Am-Way them into Christ?]</a:t>
            </a:r>
            <a:br>
              <a:rPr lang="en-US" b="1" dirty="0">
                <a:latin typeface="Arial Black" panose="020B0A04020102020204" pitchFamily="34" charset="0"/>
                <a:cs typeface="Aharoni" panose="02010803020104030203" pitchFamily="2" charset="-79"/>
              </a:rPr>
            </a:br>
            <a:endParaRPr lang="en-US" dirty="0">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96A20CBB-FF67-4D73-9AEC-07F88CFAD3D2}" type="slidenum">
              <a:rPr lang="en-US" smtClean="0"/>
              <a:t>13</a:t>
            </a:fld>
            <a:endParaRPr lang="en-US" dirty="0"/>
          </a:p>
        </p:txBody>
      </p:sp>
    </p:spTree>
    <p:extLst>
      <p:ext uri="{BB962C8B-B14F-4D97-AF65-F5344CB8AC3E}">
        <p14:creationId xmlns:p14="http://schemas.microsoft.com/office/powerpoint/2010/main" val="222184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7819"/>
            <a:ext cx="10515600" cy="1887794"/>
          </a:xfrm>
        </p:spPr>
        <p:txBody>
          <a:bodyPr>
            <a:normAutofit fontScale="90000"/>
          </a:bodyPr>
          <a:lstStyle/>
          <a:p>
            <a:r>
              <a:rPr lang="en-US" sz="5300" b="1" dirty="0">
                <a:latin typeface="Chiller" panose="04020404031007020602" pitchFamily="82" charset="0"/>
              </a:rPr>
              <a:t>Friendship – Fellowship </a:t>
            </a:r>
            <a:r>
              <a:rPr lang="en-US" b="1" dirty="0">
                <a:latin typeface="Times New Roman" panose="02020603050405020304" pitchFamily="18" charset="0"/>
                <a:cs typeface="Times New Roman" panose="02020603050405020304" pitchFamily="18" charset="0"/>
              </a:rPr>
              <a:t>is throwing our relationship with our Heavenly Father and His Son Jesus Christ under the bus!</a:t>
            </a:r>
            <a:r>
              <a:rPr lang="en-US"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68826" y="2182762"/>
            <a:ext cx="12054348" cy="4675238"/>
          </a:xfrm>
        </p:spPr>
        <p:txBody>
          <a:bodyPr>
            <a:normAutofit/>
          </a:bodyPr>
          <a:lstStyle/>
          <a:p>
            <a:pPr lvl="0"/>
            <a:r>
              <a:rPr lang="en-US" sz="4400" dirty="0">
                <a:latin typeface="Times New Roman" panose="02020603050405020304" pitchFamily="18" charset="0"/>
                <a:cs typeface="Times New Roman" panose="02020603050405020304" pitchFamily="18" charset="0"/>
              </a:rPr>
              <a:t>Jesus is teaching us that,</a:t>
            </a:r>
            <a:endParaRPr lang="en-US" sz="4400" b="1" dirty="0">
              <a:latin typeface="Times New Roman" panose="02020603050405020304" pitchFamily="18" charset="0"/>
              <a:cs typeface="Times New Roman" panose="02020603050405020304" pitchFamily="18" charset="0"/>
            </a:endParaRPr>
          </a:p>
          <a:p>
            <a:pPr lvl="0"/>
            <a:r>
              <a:rPr lang="en-US" sz="4400" b="1" dirty="0">
                <a:latin typeface="Times New Roman" panose="02020603050405020304" pitchFamily="18" charset="0"/>
                <a:cs typeface="Times New Roman" panose="02020603050405020304" pitchFamily="18" charset="0"/>
              </a:rPr>
              <a:t>You cannot love anyone, or anything more than Me!</a:t>
            </a:r>
            <a:endParaRPr lang="en-US" sz="4400" dirty="0">
              <a:latin typeface="Times New Roman" panose="02020603050405020304" pitchFamily="18" charset="0"/>
              <a:cs typeface="Times New Roman" panose="02020603050405020304" pitchFamily="18" charset="0"/>
            </a:endParaRPr>
          </a:p>
          <a:p>
            <a:pPr lvl="0"/>
            <a:r>
              <a:rPr lang="en-US" sz="4400" dirty="0">
                <a:latin typeface="Times New Roman" panose="02020603050405020304" pitchFamily="18" charset="0"/>
                <a:cs typeface="Times New Roman" panose="02020603050405020304" pitchFamily="18" charset="0"/>
              </a:rPr>
              <a:t>Matthew 6:24, </a:t>
            </a:r>
            <a:r>
              <a:rPr lang="en-US" sz="4400" b="1" i="1" dirty="0">
                <a:latin typeface="Times New Roman" panose="02020603050405020304" pitchFamily="18" charset="0"/>
                <a:cs typeface="Times New Roman" panose="02020603050405020304" pitchFamily="18" charset="0"/>
              </a:rPr>
              <a:t>“No one can serve two masters; for either he will hate the one and love the other, or else he will be loyal to the one and despise the other. You cannot serve God and mammon.”</a:t>
            </a:r>
            <a:endParaRPr lang="en-US" sz="4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96A20CBB-FF67-4D73-9AEC-07F88CFAD3D2}" type="slidenum">
              <a:rPr lang="en-US" smtClean="0"/>
              <a:t>14</a:t>
            </a:fld>
            <a:endParaRPr lang="en-US" dirty="0"/>
          </a:p>
        </p:txBody>
      </p:sp>
    </p:spTree>
    <p:extLst>
      <p:ext uri="{BB962C8B-B14F-4D97-AF65-F5344CB8AC3E}">
        <p14:creationId xmlns:p14="http://schemas.microsoft.com/office/powerpoint/2010/main" val="230606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8D65-985C-4028-95EC-6C65F26D089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Friendship – Fellowship is of the devil!</a:t>
            </a:r>
          </a:p>
        </p:txBody>
      </p:sp>
      <p:sp>
        <p:nvSpPr>
          <p:cNvPr id="3" name="Content Placeholder 2">
            <a:extLst>
              <a:ext uri="{FF2B5EF4-FFF2-40B4-BE49-F238E27FC236}">
                <a16:creationId xmlns:a16="http://schemas.microsoft.com/office/drawing/2014/main" id="{64DEF3DE-BBB3-4228-837F-59D72F5E5566}"/>
              </a:ext>
            </a:extLst>
          </p:cNvPr>
          <p:cNvSpPr>
            <a:spLocks noGrp="1"/>
          </p:cNvSpPr>
          <p:nvPr>
            <p:ph idx="1"/>
          </p:nvPr>
        </p:nvSpPr>
        <p:spPr>
          <a:xfrm>
            <a:off x="191386" y="1825625"/>
            <a:ext cx="11802139" cy="4895850"/>
          </a:xfrm>
        </p:spPr>
        <p:txBody>
          <a:bodyPr>
            <a:normAutofit fontScale="92500" lnSpcReduction="10000"/>
          </a:bodyPr>
          <a:lstStyle/>
          <a:p>
            <a:pPr lvl="0"/>
            <a:r>
              <a:rPr lang="en-US" sz="4000" i="1" dirty="0">
                <a:latin typeface="Times New Roman" panose="02020603050405020304" pitchFamily="18" charset="0"/>
                <a:cs typeface="Times New Roman" panose="02020603050405020304" pitchFamily="18" charset="0"/>
              </a:rPr>
              <a:t>Matthew 10:35-37</a:t>
            </a:r>
            <a:r>
              <a:rPr lang="en-US" sz="4000" b="1" i="1" dirty="0">
                <a:latin typeface="Times New Roman" panose="02020603050405020304" pitchFamily="18" charset="0"/>
                <a:cs typeface="Times New Roman" panose="02020603050405020304" pitchFamily="18" charset="0"/>
              </a:rPr>
              <a:t>, “He who loves father or mother more than Me is not worthy of Me. And he who loves son or daughter more than Me is not worthy of Me.”</a:t>
            </a:r>
            <a:endParaRPr lang="en-US" sz="4000" i="1" dirty="0">
              <a:latin typeface="Times New Roman" panose="02020603050405020304" pitchFamily="18" charset="0"/>
              <a:cs typeface="Times New Roman" panose="02020603050405020304" pitchFamily="18" charset="0"/>
            </a:endParaRPr>
          </a:p>
          <a:p>
            <a:pPr lvl="0"/>
            <a:r>
              <a:rPr lang="en-US" sz="4000" i="1" dirty="0">
                <a:latin typeface="Times New Roman" panose="02020603050405020304" pitchFamily="18" charset="0"/>
                <a:cs typeface="Times New Roman" panose="02020603050405020304" pitchFamily="18" charset="0"/>
              </a:rPr>
              <a:t>Luke 14:25-35, </a:t>
            </a:r>
            <a:r>
              <a:rPr lang="en-US" sz="4000" b="1" i="1" dirty="0">
                <a:latin typeface="Times New Roman" panose="02020603050405020304" pitchFamily="18" charset="0"/>
                <a:cs typeface="Times New Roman" panose="02020603050405020304" pitchFamily="18" charset="0"/>
              </a:rPr>
              <a:t>“If anyone comes to Me and does not hate his father and mother, wife and children, brothers and sisters, yes, and his own life also, he cannot be My disciple.” </a:t>
            </a:r>
          </a:p>
          <a:p>
            <a:pPr lvl="0"/>
            <a:r>
              <a:rPr lang="en-US" sz="4000" b="1" dirty="0">
                <a:latin typeface="Times New Roman" panose="02020603050405020304" pitchFamily="18" charset="0"/>
                <a:cs typeface="Times New Roman" panose="02020603050405020304" pitchFamily="18" charset="0"/>
              </a:rPr>
              <a:t>What part of “count the cost” don’t you understand?  Your friendships may well cost you your soul!</a:t>
            </a:r>
          </a:p>
          <a:p>
            <a:endParaRPr lang="en-US" dirty="0"/>
          </a:p>
        </p:txBody>
      </p:sp>
      <p:sp>
        <p:nvSpPr>
          <p:cNvPr id="4" name="Slide Number Placeholder 3">
            <a:extLst>
              <a:ext uri="{FF2B5EF4-FFF2-40B4-BE49-F238E27FC236}">
                <a16:creationId xmlns:a16="http://schemas.microsoft.com/office/drawing/2014/main" id="{B85F31E7-7451-4105-845E-3A42B6A76915}"/>
              </a:ext>
            </a:extLst>
          </p:cNvPr>
          <p:cNvSpPr>
            <a:spLocks noGrp="1"/>
          </p:cNvSpPr>
          <p:nvPr>
            <p:ph type="sldNum" sz="quarter" idx="12"/>
          </p:nvPr>
        </p:nvSpPr>
        <p:spPr/>
        <p:txBody>
          <a:bodyPr/>
          <a:lstStyle/>
          <a:p>
            <a:fld id="{96A20CBB-FF67-4D73-9AEC-07F88CFAD3D2}" type="slidenum">
              <a:rPr lang="en-US" smtClean="0"/>
              <a:t>15</a:t>
            </a:fld>
            <a:endParaRPr lang="en-US" dirty="0"/>
          </a:p>
        </p:txBody>
      </p:sp>
    </p:spTree>
    <p:extLst>
      <p:ext uri="{BB962C8B-B14F-4D97-AF65-F5344CB8AC3E}">
        <p14:creationId xmlns:p14="http://schemas.microsoft.com/office/powerpoint/2010/main" val="34294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6987"/>
          </a:xfrm>
        </p:spPr>
        <p:txBody>
          <a:bodyPr/>
          <a:lstStyle/>
          <a:p>
            <a:r>
              <a:rPr lang="en-US" dirty="0">
                <a:latin typeface="Times New Roman" panose="02020603050405020304" pitchFamily="18" charset="0"/>
                <a:cs typeface="Times New Roman" panose="02020603050405020304" pitchFamily="18" charset="0"/>
              </a:rPr>
              <a:t>CONCLUSION: </a:t>
            </a:r>
          </a:p>
        </p:txBody>
      </p:sp>
      <p:sp>
        <p:nvSpPr>
          <p:cNvPr id="3" name="Content Placeholder 2"/>
          <p:cNvSpPr>
            <a:spLocks noGrp="1"/>
          </p:cNvSpPr>
          <p:nvPr>
            <p:ph idx="1"/>
          </p:nvPr>
        </p:nvSpPr>
        <p:spPr>
          <a:xfrm>
            <a:off x="462115" y="1435510"/>
            <a:ext cx="11316929" cy="5348747"/>
          </a:xfrm>
        </p:spPr>
        <p:txBody>
          <a:bodyPr>
            <a:normAutofit/>
          </a:bodyPr>
          <a:lstStyle/>
          <a:p>
            <a:r>
              <a:rPr lang="en-US" sz="3600" b="1" dirty="0">
                <a:latin typeface="Times New Roman" panose="02020603050405020304" pitchFamily="18" charset="0"/>
                <a:cs typeface="Times New Roman" panose="02020603050405020304" pitchFamily="18" charset="0"/>
              </a:rPr>
              <a:t>Jesus must be put first above all others as our friend, God is our Heavenly Father unless we do not receive and obey His will.  Hebrews 12:5-8, This is a difficult teaching, but completely necessary for us to practice Biblical Fellowship.  We must realize that the Love of God is conditional. </a:t>
            </a:r>
            <a:endParaRPr lang="en-US" sz="3600"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Isaiah 5:20</a:t>
            </a:r>
            <a:endParaRPr lang="en-US" sz="3600" dirty="0">
              <a:latin typeface="Times New Roman" panose="02020603050405020304" pitchFamily="18" charset="0"/>
              <a:cs typeface="Times New Roman" panose="02020603050405020304" pitchFamily="18" charset="0"/>
            </a:endParaRPr>
          </a:p>
          <a:p>
            <a:pPr marL="0" indent="0">
              <a:buNone/>
            </a:pPr>
            <a:r>
              <a:rPr lang="en-US" sz="3600" b="1" i="1" dirty="0">
                <a:latin typeface="Times New Roman" panose="02020603050405020304" pitchFamily="18" charset="0"/>
                <a:cs typeface="Times New Roman" panose="02020603050405020304" pitchFamily="18" charset="0"/>
              </a:rPr>
              <a:t>Woe to those who call evil good, and good evil;</a:t>
            </a:r>
            <a:br>
              <a:rPr lang="en-US" sz="3600" b="1" i="1" dirty="0">
                <a:latin typeface="Times New Roman" panose="02020603050405020304" pitchFamily="18" charset="0"/>
                <a:cs typeface="Times New Roman" panose="02020603050405020304" pitchFamily="18" charset="0"/>
              </a:rPr>
            </a:br>
            <a:r>
              <a:rPr lang="en-US" sz="3600" b="1" i="1" dirty="0">
                <a:latin typeface="Times New Roman" panose="02020603050405020304" pitchFamily="18" charset="0"/>
                <a:cs typeface="Times New Roman" panose="02020603050405020304" pitchFamily="18" charset="0"/>
              </a:rPr>
              <a:t>Who put darkness for light, and light for darkness;</a:t>
            </a:r>
            <a:br>
              <a:rPr lang="en-US" sz="3600" b="1" i="1" dirty="0">
                <a:latin typeface="Times New Roman" panose="02020603050405020304" pitchFamily="18" charset="0"/>
                <a:cs typeface="Times New Roman" panose="02020603050405020304" pitchFamily="18" charset="0"/>
              </a:rPr>
            </a:br>
            <a:r>
              <a:rPr lang="en-US" sz="3600" b="1" i="1" dirty="0">
                <a:latin typeface="Times New Roman" panose="02020603050405020304" pitchFamily="18" charset="0"/>
                <a:cs typeface="Times New Roman" panose="02020603050405020304" pitchFamily="18" charset="0"/>
              </a:rPr>
              <a:t>Who put bitter for sweet, and sweet for bitter!</a:t>
            </a:r>
            <a:endParaRPr lang="en-US" sz="36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6A20CBB-FF67-4D73-9AEC-07F88CFAD3D2}" type="slidenum">
              <a:rPr lang="en-US" smtClean="0"/>
              <a:t>16</a:t>
            </a:fld>
            <a:endParaRPr lang="en-US" dirty="0"/>
          </a:p>
        </p:txBody>
      </p:sp>
    </p:spTree>
    <p:extLst>
      <p:ext uri="{BB962C8B-B14F-4D97-AF65-F5344CB8AC3E}">
        <p14:creationId xmlns:p14="http://schemas.microsoft.com/office/powerpoint/2010/main" val="390694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820</TotalTime>
  <Words>837</Words>
  <Application>Microsoft Office PowerPoint</Application>
  <PresentationFormat>Widescreen</PresentationFormat>
  <Paragraphs>66</Paragraphs>
  <Slides>16</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Black</vt:lpstr>
      <vt:lpstr>Arial Rounded MT Bold</vt:lpstr>
      <vt:lpstr>Calibri</vt:lpstr>
      <vt:lpstr>Calibri Light</vt:lpstr>
      <vt:lpstr>Chiller</vt:lpstr>
      <vt:lpstr>Freestyle Script</vt:lpstr>
      <vt:lpstr>Monotype Corsiva</vt:lpstr>
      <vt:lpstr>Times New Roman</vt:lpstr>
      <vt:lpstr>Office Theme</vt:lpstr>
      <vt:lpstr>“How can one be sound in  Faith, but be off on their practice of Biblical Fellowship?”</vt:lpstr>
      <vt:lpstr>Are you guilty of practicing    FRIENDSHIP - FELLOWSHIP</vt:lpstr>
      <vt:lpstr>How can Biblical Fellowship be defined by human standards, and be right in the sight of the Lord?   1 John 1:5-7</vt:lpstr>
      <vt:lpstr>What does it mean  to be in Fellowship with God?</vt:lpstr>
      <vt:lpstr>Should Any “So-Called” NI Church claiming to belong to Christ be considered sound in the faith even though they are off in their practice of Bible Fellowship? Still be considered sound in the faith, yet be off in their practice of Bible Fellowship?</vt:lpstr>
      <vt:lpstr>Ephesians 5:7-11</vt:lpstr>
      <vt:lpstr>Our practice of fellowship is sending mixed messages to our young people and those young in the faith of our Lord Jesus!   [Stumbling Blocks in the Church]</vt:lpstr>
      <vt:lpstr>Bible Fellowship was never based on Relationships with Family Members or Human Friendships.  Friendship Fellowship is not a Biblical Teaching! James 4:4; 1 John 2:15-17; 2 John 9-11  (People are listening to their feelings and not their Bibles!)</vt:lpstr>
      <vt:lpstr>Friendship – Fellowship can not   “Buy the truth, and sell it not,” KJV   Proverbs 23:23</vt:lpstr>
      <vt:lpstr>Even Jesus ate with sinners?  What about that?   Consider who made these False accusations against Jesus  Mark 2:15-17, “How is it that He eats and drinks with tax collectors and sinners?”    </vt:lpstr>
      <vt:lpstr>Jesus never became like those sinners, or befriend them in order to teach them!  Jesus never redefined fellowship while in this world!</vt:lpstr>
      <vt:lpstr>Paul taught, “I have become all things to all men, that I might by all means save some.”         1 Corinthians 9:22  </vt:lpstr>
      <vt:lpstr>Can you see the False concepts found in  Friendship – Fellowship?</vt:lpstr>
      <vt:lpstr>Friendship – Fellowship is throwing our relationship with our Heavenly Father and His Son Jesus Christ under the bus!  </vt:lpstr>
      <vt:lpstr>Friendship – Fellowship is of the devil!</vt:lpstr>
      <vt:lpstr>CONCLUSION: </vt:lpstr>
    </vt:vector>
  </TitlesOfParts>
  <Company>Valued Customer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an Individual Christian,  Local church “belonging to Christ”,  or any Group of Preachers be considered  sound in the faith and be off in their practice of Bible Fellowship?</dc:title>
  <dc:creator>Dennis L. Scroggins</dc:creator>
  <cp:lastModifiedBy>Dennis Scroggins</cp:lastModifiedBy>
  <cp:revision>80</cp:revision>
  <dcterms:created xsi:type="dcterms:W3CDTF">2018-05-18T14:57:32Z</dcterms:created>
  <dcterms:modified xsi:type="dcterms:W3CDTF">2019-10-01T23:23:15Z</dcterms:modified>
</cp:coreProperties>
</file>