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4"/>
  </p:sldMasterIdLst>
  <p:notesMasterIdLst>
    <p:notesMasterId r:id="rId21"/>
  </p:notesMasterIdLst>
  <p:sldIdLst>
    <p:sldId id="350" r:id="rId5"/>
    <p:sldId id="335" r:id="rId6"/>
    <p:sldId id="348" r:id="rId7"/>
    <p:sldId id="349" r:id="rId8"/>
    <p:sldId id="351" r:id="rId9"/>
    <p:sldId id="352" r:id="rId10"/>
    <p:sldId id="353" r:id="rId11"/>
    <p:sldId id="354" r:id="rId12"/>
    <p:sldId id="355" r:id="rId13"/>
    <p:sldId id="356" r:id="rId14"/>
    <p:sldId id="357" r:id="rId15"/>
    <p:sldId id="358" r:id="rId16"/>
    <p:sldId id="359" r:id="rId17"/>
    <p:sldId id="360" r:id="rId18"/>
    <p:sldId id="361" r:id="rId19"/>
    <p:sldId id="36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7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226" autoAdjust="0"/>
  </p:normalViewPr>
  <p:slideViewPr>
    <p:cSldViewPr snapToGrid="0">
      <p:cViewPr varScale="1">
        <p:scale>
          <a:sx n="107" d="100"/>
          <a:sy n="107" d="100"/>
        </p:scale>
        <p:origin x="750" y="102"/>
      </p:cViewPr>
      <p:guideLst>
        <p:guide orient="horz" pos="3672"/>
        <p:guide pos="3840"/>
      </p:guideLst>
    </p:cSldViewPr>
  </p:slideViewPr>
  <p:outlineViewPr>
    <p:cViewPr>
      <p:scale>
        <a:sx n="33" d="100"/>
        <a:sy n="33" d="100"/>
      </p:scale>
      <p:origin x="0" y="-1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11/22/2024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31DFB3-42E8-9540-92FB-4AE3F4203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1"/>
            <a:ext cx="11158847" cy="58248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3C1B90-0A14-7B4B-B05B-357A6A88291E}"/>
              </a:ext>
            </a:extLst>
          </p:cNvPr>
          <p:cNvCxnSpPr>
            <a:cxnSpLocks/>
          </p:cNvCxnSpPr>
          <p:nvPr userDrawn="1"/>
        </p:nvCxnSpPr>
        <p:spPr>
          <a:xfrm>
            <a:off x="1036261" y="4159793"/>
            <a:ext cx="10122586" cy="0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90097E88-8912-8A4F-9D00-BDA132434F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33153" y="4728131"/>
            <a:ext cx="7806047" cy="2811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8E2CE6-6A25-40B9-BD31-82C750738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313" y="1656344"/>
            <a:ext cx="7805737" cy="2113466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687ADE-BAA9-634F-96B8-ACF4EE9BD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286000"/>
            <a:ext cx="7810499" cy="29045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BEC4E73-6A9F-2F46-89D1-559CE56C12BE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88BFD865-74BB-5B40-8DA8-7D7B921A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A4B708A-874B-4F75-A235-6908EB43FA8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1D589B3-67A1-4B39-9EEF-2FB7AB10EC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5D91E6B-55B5-4092-AD3B-F7E1FD00459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3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8700" y="2286003"/>
            <a:ext cx="4876800" cy="35686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54824" y="990600"/>
            <a:ext cx="4837176" cy="4837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AE1D3B9-B2D1-4927-BE44-8408FBD84C0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7447116-BCE7-456E-88B8-96ADC76E5FC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3B6347-A35F-4216-9988-7393E598E12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16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D808B2-C5CA-FE45-B556-461D856BF7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25CA9F-967F-1545-8E32-09F4DB0F04F6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4475" y="1862667"/>
            <a:ext cx="10103049" cy="867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69DD4EBD-237B-7245-A9C2-A37674E23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5779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BA6D65B-10A2-D743-9FFA-D14B8696F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FCB9F5CF-0F1D-284B-B997-AC308FED47B9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951345" y="2286000"/>
            <a:ext cx="9145155" cy="31649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652B48-7CDD-5645-B29B-54727CA5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0F4C76-2690-7448-8D03-9692C2BB101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C09B5-CD25-4B65-9120-D8EBD79ABC8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281DE-BBF4-4AA1-B110-DC418232A01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9333A-6926-414D-9C9D-B62395A38A8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65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6" pos="63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855E5B9-5A63-2D46-8653-3FD1F538F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4453"/>
            <a:ext cx="11158847" cy="58248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03FB492B-801F-1741-BD1B-89F9C6BFF0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028700" y="2423161"/>
            <a:ext cx="9067800" cy="222740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74545B3-0290-D848-BDB5-811BC52BD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10096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709460-09E4-854A-889B-491A934DE40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F749A19-BE29-4599-ABBE-E7C61FF9EE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8F30C11-6611-47E2-9CF7-8EE77F4CD1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AF710E8-4CE9-4D79-8121-DD559D321EC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503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6" pos="63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A99595-F780-594B-8C36-E4E5AF5E1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AFB169-81B7-454B-BE19-407333C86F3B}"/>
              </a:ext>
            </a:extLst>
          </p:cNvPr>
          <p:cNvCxnSpPr>
            <a:cxnSpLocks/>
          </p:cNvCxnSpPr>
          <p:nvPr userDrawn="1"/>
        </p:nvCxnSpPr>
        <p:spPr>
          <a:xfrm>
            <a:off x="2184935" y="1874704"/>
            <a:ext cx="8973912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04344"/>
            <a:ext cx="7810500" cy="29892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A06611-233D-45FA-A146-AB9D4F4A78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525" y="978781"/>
            <a:ext cx="1589372" cy="1325563"/>
          </a:xfrm>
          <a:prstGeom prst="rect">
            <a:avLst/>
          </a:prstGeom>
        </p:spPr>
        <p:txBody>
          <a:bodyPr/>
          <a:lstStyle>
            <a:lvl1pPr>
              <a:defRPr sz="20000"/>
            </a:lvl1pPr>
          </a:lstStyle>
          <a:p>
            <a:r>
              <a:rPr lang="en-US" dirty="0"/>
              <a:t>“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4887C6-2D97-4388-AA65-CEEA6591BFB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F84EFA-1D77-40D3-B5AC-6652DC26F0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13CA07C-1BC2-4B16-8557-27C373CFCE9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44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FAD8BFA-14F6-F54A-AB64-29F9F7616A7D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4640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B9E731-6B9B-024E-9360-F9F34CC663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4313437"/>
            <a:ext cx="1828800" cy="4012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FD3D9C96-2F42-E545-BD97-AC8568E2F4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87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892AA37C-BA0F-9C4F-B098-EDFE391C47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84600" y="4332486"/>
            <a:ext cx="1828800" cy="4012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EEAAAC92-F1DA-6847-8D56-1ACCD5E3B0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846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F4E4153D-E2B3-7D4A-8D92-FF6597B2F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512" y="431343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0D6B703A-5BF6-744F-A3D3-C65E3F8B3B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31512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82A9FE5-981A-B340-B8F8-D2DB83C196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96400" y="433248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94B2391-B4C8-5542-8285-39BAD874EC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296400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Picture Placeholder 25">
            <a:extLst>
              <a:ext uri="{FF2B5EF4-FFF2-40B4-BE49-F238E27FC236}">
                <a16:creationId xmlns:a16="http://schemas.microsoft.com/office/drawing/2014/main" id="{A2D87BC1-884E-CD4E-BABF-B7AF4DF786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287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DB0763B3-E65F-8A47-AA7C-C9A56C5060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846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Picture Placeholder 25">
            <a:extLst>
              <a:ext uri="{FF2B5EF4-FFF2-40B4-BE49-F238E27FC236}">
                <a16:creationId xmlns:a16="http://schemas.microsoft.com/office/drawing/2014/main" id="{1E0F47CF-6DE7-F745-B9D8-55421009AF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405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25">
            <a:extLst>
              <a:ext uri="{FF2B5EF4-FFF2-40B4-BE49-F238E27FC236}">
                <a16:creationId xmlns:a16="http://schemas.microsoft.com/office/drawing/2014/main" id="{B4621956-6AB4-E346-8900-9AE2A51ADBC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296400" y="2314278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B64062A-6292-0441-95CB-9A91F49DB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83883EC-FACE-4093-9976-8B0D4C8BEBCC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2611EE2-9C8D-405E-9ABF-8EFD1E1D6BB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FE126EB-13BB-4830-A999-3778C11747A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63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 userDrawn="1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8" orient="horz" pos="3072" userDrawn="1">
          <p15:clr>
            <a:srgbClr val="FBAE40"/>
          </p15:clr>
        </p15:guide>
        <p15:guide id="13" pos="6384" userDrawn="1">
          <p15:clr>
            <a:srgbClr val="FBAE40"/>
          </p15:clr>
        </p15:guide>
        <p15:guide id="14" orient="horz" pos="321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A116A2E3-682D-BD4F-9FC9-4546B0C9A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D64AC08-85A6-6F44-88B4-3FAE91B70C1B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1056DE-470B-C64D-99AE-5039A021EC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ADA9C53-0DC4-4D43-B80C-9B0A9E0EBD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672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F8E68047-DF25-AB45-A0F0-F4DFE23516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6672" y="3336211"/>
            <a:ext cx="2286000" cy="24909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61DB1B27-14E7-1549-BDAA-6DD31A1B1F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839200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69D66743-22F2-C84F-9FD2-F350766D6C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839200" y="3331030"/>
            <a:ext cx="2286000" cy="24665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4A38EF55-8739-4A40-A228-67296EA938B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74144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268DC74C-B0F9-2649-BEC3-BBA0BD73765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921" y="3331029"/>
            <a:ext cx="2286000" cy="24665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1422B-E6C5-43B2-9F2B-DECEB381214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68377" y="3331029"/>
            <a:ext cx="2286000" cy="24669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>
              <a:buNone/>
              <a:defRPr sz="14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C81DA9-1713-43A7-A2CF-A9525B11AF43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6A8F0-5D79-4C8A-9966-308409EB26B0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85BAE5-43DA-49F0-89E6-66D549C52389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56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14" pos="148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1C010F4-E1E5-354F-9B4A-6253D3DC2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C2F7C8C0-EB32-3C44-930E-DE05403C543A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85649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06473F2-000A-7C44-9048-A0C0D4B65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6A0597E-7AE3-F242-9DDF-F678A5E11458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AB7162A-656B-3447-976F-951853C325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49638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8B98E47-9A5A-E54C-A093-86D516AAD0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58199" y="2328554"/>
            <a:ext cx="4868860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274C5-9C2D-4A46-AEAE-9DBE1C41747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419017-8DD9-4B28-B0F1-E82FFB8C1DF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BFF08-A844-4449-9EC2-5B6B6C2D62A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67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2476683E-62F2-7746-A136-3A729C70D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52691"/>
            <a:ext cx="307815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EF5BDE3-656A-414E-BE18-702CA738A9D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039099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EAADDF0-090D-2C4F-BE2D-160C2C55029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39760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E0EAFBC-DE77-7648-95EC-91DDA529F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2A16A97-402E-8040-9B48-1B6ED23ABC4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4BD319C-69C3-3D46-977C-F80FD35E3C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31731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F6FB95E-AD0D-3843-8241-AB907F5915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66252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C85BB87-C622-304F-9F58-8716188AA5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33114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6B0B5-56D6-429D-BC3A-5E501EDADA8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8DFE9-DB89-4EB9-9FB1-D484EC0C1B5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C09F4-4087-4A1E-B8B8-85A748DC901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80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80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D6FA74B-53F8-584F-85D3-47FB14D4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152369-C198-1E48-8F65-F6AC0534DFF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921E4-02B0-3748-9844-933F710058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21923"/>
            <a:ext cx="4876800" cy="3825952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3048678-0BD6-C448-8690-BD61FC6095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8400" y="2286000"/>
            <a:ext cx="4876800" cy="2746375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C8134C-ADB9-4E1C-97DD-12E5DE2C775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A0C24D-14BB-46C9-A4C2-DB15E4FB9B2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3D085-5F13-41E2-9C46-08E3E2846C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889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107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57107" y="2286003"/>
            <a:ext cx="4876800" cy="23327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6261560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90600"/>
            <a:ext cx="4837176" cy="4837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8B57D363-927D-CE43-AD8A-2F5E6CC59E9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57107" y="4659581"/>
            <a:ext cx="4876800" cy="54303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B2FDBC3-20E9-45B6-850D-2F34EA22D1B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C17A152-7FD0-42FA-9937-8667D4B7515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87AABD-BCAB-4325-8510-954CAAD92A9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41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79F22C8-3EAB-425F-ADBA-3A162D820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30818" y="6292334"/>
            <a:ext cx="1522982" cy="18288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C4B4F87-0B31-4EDA-8270-4233B0D8F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98180" y="6294120"/>
            <a:ext cx="1462788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05EC255-976A-48BF-A8A0-1ECEBDFBB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3500" y="6292334"/>
            <a:ext cx="41275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74" r:id="rId2"/>
    <p:sldLayoutId id="2147483673" r:id="rId3"/>
    <p:sldLayoutId id="2147483671" r:id="rId4"/>
    <p:sldLayoutId id="2147483678" r:id="rId5"/>
    <p:sldLayoutId id="2147483676" r:id="rId6"/>
    <p:sldLayoutId id="2147483677" r:id="rId7"/>
    <p:sldLayoutId id="2147483660" r:id="rId8"/>
    <p:sldLayoutId id="2147483675" r:id="rId9"/>
    <p:sldLayoutId id="2147483679" r:id="rId10"/>
    <p:sldLayoutId id="2147483680" r:id="rId11"/>
    <p:sldLayoutId id="2147483681" r:id="rId12"/>
    <p:sldLayoutId id="2147483684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7008" userDrawn="1">
          <p15:clr>
            <a:srgbClr val="F26B43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24" userDrawn="1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orient="horz" pos="624" userDrawn="1">
          <p15:clr>
            <a:srgbClr val="F26B43"/>
          </p15:clr>
        </p15:guide>
        <p15:guide id="18" orient="horz" pos="3672" userDrawn="1">
          <p15:clr>
            <a:srgbClr val="F26B43"/>
          </p15:clr>
        </p15:guide>
        <p15:guide id="19" pos="3984" userDrawn="1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0778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C99CF7C-AFAB-48F1-8FC3-CCCE98982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313" y="851647"/>
            <a:ext cx="9351028" cy="2918163"/>
          </a:xfrm>
        </p:spPr>
        <p:txBody>
          <a:bodyPr/>
          <a:lstStyle/>
          <a:p>
            <a:pPr algn="ctr"/>
            <a:r>
              <a:rPr lang="en-US" sz="9600" dirty="0"/>
              <a:t>The Church Is God’s Family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ECC17-4660-124A-8996-54F15FD169C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33152" y="4267200"/>
            <a:ext cx="10011365" cy="1524000"/>
          </a:xfrm>
        </p:spPr>
        <p:txBody>
          <a:bodyPr/>
          <a:lstStyle/>
          <a:p>
            <a:r>
              <a:rPr lang="en-US" sz="2800" b="1" dirty="0"/>
              <a:t>Ephesians 5:1,2 “Therefore be followers of God as dear children. (2) And walk in love, as Christ also has loved us and given Himself for us, an offering and a sacrifice to God for a sweet smelling aroma." </a:t>
            </a:r>
          </a:p>
          <a:p>
            <a:r>
              <a:rPr lang="en-US" sz="2800" b="1" dirty="0"/>
              <a:t>Galatians 6:1 “Brethren, if 	a man is overtaken in any trespass, you who {are} spiritual restore such a one…" 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47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91B00-2D81-3048-8AFF-1F5A3E8AA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7" y="313765"/>
            <a:ext cx="10085294" cy="1330587"/>
          </a:xfrm>
        </p:spPr>
        <p:txBody>
          <a:bodyPr/>
          <a:lstStyle/>
          <a:p>
            <a:pPr algn="ctr"/>
            <a:r>
              <a:rPr lang="en-US" dirty="0"/>
              <a:t>Families Have Different Stages Of Growth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9E950-ECF8-DB4D-B92A-ADA2E6031E2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55812" y="1990165"/>
            <a:ext cx="10945905" cy="4276164"/>
          </a:xfrm>
        </p:spPr>
        <p:txBody>
          <a:bodyPr/>
          <a:lstStyle/>
          <a:p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Babies</a:t>
            </a:r>
            <a:r>
              <a:rPr lang="en-US" sz="2800" dirty="0"/>
              <a:t> - Hebrews 5:13,14 “unskilled in the word of righteousness, for he is a babe”</a:t>
            </a:r>
          </a:p>
          <a:p>
            <a:r>
              <a:rPr lang="en-US" sz="2800" dirty="0"/>
              <a:t>God does NOT intend for us to REMAIN as BABES- 1 Peter 2:1,2 “ as newborn babes, desire the pure milk of the word, that you may grow thereby”</a:t>
            </a:r>
          </a:p>
          <a:p>
            <a:r>
              <a:rPr lang="en-US" sz="2800" dirty="0"/>
              <a:t>Ephesians 4:14 “that we should no longer be children”</a:t>
            </a:r>
          </a:p>
          <a:p>
            <a:r>
              <a:rPr lang="en-US" sz="2800" dirty="0"/>
              <a:t>Hebrews 5:12 “you have come to need milk and not solid food." </a:t>
            </a:r>
          </a:p>
          <a:p>
            <a:r>
              <a:rPr lang="en-US" sz="2800" dirty="0"/>
              <a:t>Growth is COMMANDED!  2 Peter  3:17,18 “grow in the grace and knowledge of our Lord and Savior Jesus Christ”</a:t>
            </a:r>
          </a:p>
        </p:txBody>
      </p:sp>
    </p:spTree>
    <p:extLst>
      <p:ext uri="{BB962C8B-B14F-4D97-AF65-F5344CB8AC3E}">
        <p14:creationId xmlns:p14="http://schemas.microsoft.com/office/powerpoint/2010/main" val="238182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D0332-1DFB-F84C-CE89-ADE9C7FB0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7D480-6914-904D-4142-A620AB2E4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7" y="313765"/>
            <a:ext cx="10085294" cy="1330587"/>
          </a:xfrm>
        </p:spPr>
        <p:txBody>
          <a:bodyPr/>
          <a:lstStyle/>
          <a:p>
            <a:pPr algn="ctr"/>
            <a:r>
              <a:rPr lang="en-US" dirty="0"/>
              <a:t>Families Have Different Stages Of Growth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85BE6D-E783-F020-CF03-81C649CBE4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0132" y="1990165"/>
            <a:ext cx="10287139" cy="4276164"/>
          </a:xfrm>
        </p:spPr>
        <p:txBody>
          <a:bodyPr/>
          <a:lstStyle/>
          <a:p>
            <a:r>
              <a:rPr lang="en-US" sz="3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Children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/>
              <a:t>– Matthew 18:3-6</a:t>
            </a:r>
          </a:p>
          <a:p>
            <a:r>
              <a:rPr lang="en-US" sz="3000" dirty="0"/>
              <a:t>Little Child in Attitude – humble in mind  Matthew 18:4</a:t>
            </a:r>
          </a:p>
          <a:p>
            <a:r>
              <a:rPr lang="en-US" sz="3000" dirty="0"/>
              <a:t>Pride does not RULE OUR LIVES – Proverbs 8:13; 11:2; 16:5; 21:4; 28:25; Luke 14:8-11; Romans 12:3; James 4:6</a:t>
            </a:r>
          </a:p>
          <a:p>
            <a:r>
              <a:rPr lang="en-US" sz="3000" dirty="0"/>
              <a:t>Babes In Malice – 1 Corinthians 14:10; 1 Peter 2:1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Weak-  </a:t>
            </a:r>
            <a:r>
              <a:rPr lang="en-US" sz="3000" dirty="0"/>
              <a:t>Romans 15:1 “strong ought to bear with the scruples of the weak”  1 Thessalonians 5:14 “uphold the weak, be patient with all."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68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34241-CD90-EFE5-2DD3-E58926388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CD8F9-AC33-3C87-E378-11C3382E2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7" y="313765"/>
            <a:ext cx="10085294" cy="1330587"/>
          </a:xfrm>
        </p:spPr>
        <p:txBody>
          <a:bodyPr/>
          <a:lstStyle/>
          <a:p>
            <a:pPr algn="ctr"/>
            <a:r>
              <a:rPr lang="en-US" dirty="0"/>
              <a:t>Common Characteristics That Make A Family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FDF45D-9AB0-0244-6340-066A326EB0C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0132" y="1990165"/>
            <a:ext cx="10287139" cy="4554070"/>
          </a:xfrm>
        </p:spPr>
        <p:txBody>
          <a:bodyPr/>
          <a:lstStyle/>
          <a:p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Mutual Affection - Love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/>
              <a:t>– 1 John 4:19-21 “he who loves God {must} love his brother also." </a:t>
            </a:r>
          </a:p>
          <a:p>
            <a:r>
              <a:rPr lang="en-US" sz="2800" dirty="0"/>
              <a:t>Love For One Another is Proof We Are Disciples of Jesus Christ – John 13:34,35 “.. if you have love for one another." </a:t>
            </a:r>
          </a:p>
          <a:p>
            <a:r>
              <a:rPr lang="en-US" sz="2800" dirty="0"/>
              <a:t>1 Corinthians 13:1-7 – Characteristics of LOVE commanded for His family “Love suffers long.. is kind; … not envy; …not parade itself,…not puffed up; …not behave rudely,.. not seek its own,.. not provoked, thinks no evil;.. not rejoice in iniquity, ..rejoices in the truth; bears…, believes.., hopes…, endures all things."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687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BB456-8F53-C58E-42B5-110887970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3F410-BB6B-4B90-EBAA-789E246B0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7" y="313765"/>
            <a:ext cx="10085294" cy="1330587"/>
          </a:xfrm>
        </p:spPr>
        <p:txBody>
          <a:bodyPr/>
          <a:lstStyle/>
          <a:p>
            <a:pPr algn="ctr"/>
            <a:r>
              <a:rPr lang="en-US" dirty="0"/>
              <a:t>Common Characteristics That Make A Family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701C84-DB24-FE6F-6AA0-92AC0425A22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0132" y="1990165"/>
            <a:ext cx="10287139" cy="4554070"/>
          </a:xfrm>
        </p:spPr>
        <p:txBody>
          <a:bodyPr/>
          <a:lstStyle/>
          <a:p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UNITY </a:t>
            </a:r>
            <a:r>
              <a:rPr lang="en-US" sz="2800" dirty="0"/>
              <a:t>– Philippians 2:2-4 “being like minded, having the same love, {being} of one accord, of one mind.” </a:t>
            </a:r>
          </a:p>
          <a:p>
            <a:r>
              <a:rPr lang="en-US" sz="2800" dirty="0"/>
              <a:t>This is the WAY UNITY is ATTAINED and MAINTAINED!</a:t>
            </a:r>
          </a:p>
          <a:p>
            <a:r>
              <a:rPr lang="en-US" sz="2800" dirty="0"/>
              <a:t>1 Corinthians 1:10 – “all speak the same thing, and {that} there be no divisions among you, but {that} you be perfectly joined together in the same mind and in the same judgment." </a:t>
            </a:r>
          </a:p>
          <a:p>
            <a:r>
              <a:rPr lang="en-US" sz="2800" dirty="0"/>
              <a:t>1 Corinthians 3:3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2800" dirty="0"/>
              <a:t>you are still carnal. For where {there are} envy, strife, and divisions among you, are you not carnal and behaving like {mere} men?" </a:t>
            </a:r>
          </a:p>
        </p:txBody>
      </p:sp>
    </p:spTree>
    <p:extLst>
      <p:ext uri="{BB962C8B-B14F-4D97-AF65-F5344CB8AC3E}">
        <p14:creationId xmlns:p14="http://schemas.microsoft.com/office/powerpoint/2010/main" val="311901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6E396-0F52-B367-97C6-B7D74AFA5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423F4-8AD2-C7AE-2715-F2F7AFD42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7" y="313765"/>
            <a:ext cx="10085294" cy="1330587"/>
          </a:xfrm>
        </p:spPr>
        <p:txBody>
          <a:bodyPr/>
          <a:lstStyle/>
          <a:p>
            <a:pPr algn="ctr"/>
            <a:r>
              <a:rPr lang="en-US" dirty="0"/>
              <a:t>Common Characteristics That Make A Family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DC8981-D285-8A6A-1FA9-5EF112542AC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0132" y="1990165"/>
            <a:ext cx="10287139" cy="4554070"/>
          </a:xfrm>
        </p:spPr>
        <p:txBody>
          <a:bodyPr/>
          <a:lstStyle/>
          <a:p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UNITY </a:t>
            </a:r>
            <a:r>
              <a:rPr lang="en-US" sz="2800" dirty="0"/>
              <a:t>– Philippians 2:2-4 “being like minded, having the same love, {being} of one accord, of one mind.” </a:t>
            </a:r>
          </a:p>
          <a:p>
            <a:r>
              <a:rPr lang="en-US" sz="2800" dirty="0"/>
              <a:t>This is the WAY UNITY is ATTAINED and MAINTAINED!</a:t>
            </a:r>
          </a:p>
          <a:p>
            <a:r>
              <a:rPr lang="en-US" sz="2800" dirty="0"/>
              <a:t>1 Corinthians 1:10 – “all speak the same thing, and {that} there be no divisions among you, but {that} you be perfectly joined together in the same mind and in the same judgment." </a:t>
            </a:r>
          </a:p>
          <a:p>
            <a:r>
              <a:rPr lang="en-US" sz="2800" dirty="0"/>
              <a:t>1 Corinthians 3:3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2800" dirty="0"/>
              <a:t>you are still carnal. For where {there are} envy, strife, and divisions among you, are you not carnal and behaving like {mere} men?"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611594-1E6D-FE6C-F6AF-E68BBF51FCEB}"/>
              </a:ext>
            </a:extLst>
          </p:cNvPr>
          <p:cNvSpPr txBox="1"/>
          <p:nvPr/>
        </p:nvSpPr>
        <p:spPr>
          <a:xfrm rot="20614294">
            <a:off x="2480359" y="1839798"/>
            <a:ext cx="7969623" cy="33547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God’s Family Must </a:t>
            </a:r>
            <a:r>
              <a:rPr 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Behave Like “Mere Men!”</a:t>
            </a:r>
          </a:p>
          <a:p>
            <a:pPr algn="ctr">
              <a:spcAft>
                <a:spcPts val="2400"/>
              </a:spcAft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Need To Be Spiritually Minded!</a:t>
            </a:r>
          </a:p>
        </p:txBody>
      </p:sp>
    </p:spTree>
    <p:extLst>
      <p:ext uri="{BB962C8B-B14F-4D97-AF65-F5344CB8AC3E}">
        <p14:creationId xmlns:p14="http://schemas.microsoft.com/office/powerpoint/2010/main" val="216333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2FEA5-F6FD-8A31-4FC7-B84C83E9E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23C8D-9F8F-47E8-FA49-E0E6DB795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7" y="313765"/>
            <a:ext cx="10085294" cy="1330587"/>
          </a:xfrm>
        </p:spPr>
        <p:txBody>
          <a:bodyPr/>
          <a:lstStyle/>
          <a:p>
            <a:pPr algn="ctr"/>
            <a:r>
              <a:rPr lang="en-US" dirty="0"/>
              <a:t>Common Characteristics That Make A Family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3EFD66-BAB4-F53C-5FF1-5C2A656EDC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0132" y="1990165"/>
            <a:ext cx="10287139" cy="4554070"/>
          </a:xfrm>
        </p:spPr>
        <p:txBody>
          <a:bodyPr/>
          <a:lstStyle/>
          <a:p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Care And Concern For Brethren </a:t>
            </a:r>
            <a:r>
              <a:rPr lang="en-US" sz="2800" dirty="0"/>
              <a:t>– 1 Corinthians 12:25,26 “the members should have the same care for one another. And if one member suffers, all the members suffer with {it;} or if one member is honored, all the members rejoice with {it}." </a:t>
            </a:r>
          </a:p>
          <a:p>
            <a:r>
              <a:rPr lang="en-US" sz="2800" dirty="0"/>
              <a:t>Philippians 2:10 “"For I have no one like minded, who will sincerely care for your state." </a:t>
            </a:r>
          </a:p>
          <a:p>
            <a:r>
              <a:rPr lang="en-US" sz="2800" dirty="0"/>
              <a:t>Romans 12:9-19 “{Be} kindly affectionate to one another with brotherly love.”</a:t>
            </a:r>
          </a:p>
          <a:p>
            <a:r>
              <a:rPr lang="en-US" sz="2800" dirty="0"/>
              <a:t>Galatians 6:2; Acts 2:44,45; Matthew 28:19; Job 1:22</a:t>
            </a:r>
          </a:p>
        </p:txBody>
      </p:sp>
    </p:spTree>
    <p:extLst>
      <p:ext uri="{BB962C8B-B14F-4D97-AF65-F5344CB8AC3E}">
        <p14:creationId xmlns:p14="http://schemas.microsoft.com/office/powerpoint/2010/main" val="404020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BA5AC-9A6B-7C42-F9D9-2F5BBBEC8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97B52-85B0-F771-B529-999072F04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7" y="313765"/>
            <a:ext cx="10085294" cy="1330587"/>
          </a:xfrm>
        </p:spPr>
        <p:txBody>
          <a:bodyPr/>
          <a:lstStyle/>
          <a:p>
            <a:pPr algn="ctr"/>
            <a:r>
              <a:rPr lang="en-US" dirty="0"/>
              <a:t>Common Characteristics That Make A Family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6F3D1C-24A2-8A7D-4A6D-C501A9E832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0132" y="1990165"/>
            <a:ext cx="10287139" cy="4554070"/>
          </a:xfrm>
        </p:spPr>
        <p:txBody>
          <a:bodyPr/>
          <a:lstStyle/>
          <a:p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Care And Concern For Brethren </a:t>
            </a:r>
            <a:r>
              <a:rPr lang="en-US" sz="2800" dirty="0"/>
              <a:t>–  </a:t>
            </a:r>
          </a:p>
          <a:p>
            <a:r>
              <a:rPr lang="en-US" sz="2800" dirty="0"/>
              <a:t>Elijah – 1 Kings 19:14 “...the children of Israel have forsaken Your covenant, torn down Your altars, and killed Your prophets with the sword. I alone am left; and they seek to take my life?"  V.18 “ I have reserved seven thousand in Israel, all whose knees have not bowed to Baal.”</a:t>
            </a:r>
          </a:p>
          <a:p>
            <a:r>
              <a:rPr lang="en-US" sz="2800" dirty="0"/>
              <a:t>Acts 20:28; 1 Peter 5:1,2; Hebrews 13:17  Elders = Overseers</a:t>
            </a:r>
          </a:p>
          <a:p>
            <a:r>
              <a:rPr lang="en-US" sz="2800" dirty="0"/>
              <a:t>1 Thessalonians 5:12,13 – KNOW then ESTEEM them</a:t>
            </a:r>
          </a:p>
          <a:p>
            <a:r>
              <a:rPr lang="en-US" sz="2800" dirty="0"/>
              <a:t>Ephesians 6:19,20 “ I am an ambassador in chains; that in it I may speak boldly”  Doing so will mean CONTROVERSY!</a:t>
            </a:r>
          </a:p>
        </p:txBody>
      </p:sp>
    </p:spTree>
    <p:extLst>
      <p:ext uri="{BB962C8B-B14F-4D97-AF65-F5344CB8AC3E}">
        <p14:creationId xmlns:p14="http://schemas.microsoft.com/office/powerpoint/2010/main" val="176849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27B1C-B674-1095-97F5-C536AE47F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4A768-3BFF-6B7A-9EEC-514E33630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7" y="313765"/>
            <a:ext cx="10085294" cy="1330587"/>
          </a:xfrm>
        </p:spPr>
        <p:txBody>
          <a:bodyPr/>
          <a:lstStyle/>
          <a:p>
            <a:pPr algn="ctr"/>
            <a:r>
              <a:rPr lang="en-US" dirty="0"/>
              <a:t>Common Characteristics That Make A Family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4F9810-BB16-93D3-627A-7DDCFF95C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0132" y="1990165"/>
            <a:ext cx="10421609" cy="4554070"/>
          </a:xfrm>
        </p:spPr>
        <p:txBody>
          <a:bodyPr/>
          <a:lstStyle/>
          <a:p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Care And Concern For Brethren </a:t>
            </a:r>
            <a:r>
              <a:rPr lang="en-US" sz="2800" dirty="0"/>
              <a:t>–  </a:t>
            </a:r>
          </a:p>
          <a:p>
            <a:r>
              <a:rPr lang="en-US" sz="2800" dirty="0"/>
              <a:t>Bear The Burden of Sin – Galatians 6:1,2 “Brethren, if a man is overtaken in any trespass, you who are spiritual restore such a one in a spirit of gentleness, considering yourself lest you also be tempted. 2 Bear one another's burdens, and so fulfill the law of Christ.”</a:t>
            </a:r>
          </a:p>
          <a:p>
            <a:r>
              <a:rPr lang="en-US" sz="2800" dirty="0"/>
              <a:t>Luke 15:25-32 “28 But he was angry and would not go in. ” 31,32 "And he said to him, 'Son, you are always with me, and all that I have is yours. It was right that we should make merry and be glad, for your brother was dead and is alive again, and was lost and is found.'"</a:t>
            </a:r>
          </a:p>
        </p:txBody>
      </p:sp>
    </p:spTree>
    <p:extLst>
      <p:ext uri="{BB962C8B-B14F-4D97-AF65-F5344CB8AC3E}">
        <p14:creationId xmlns:p14="http://schemas.microsoft.com/office/powerpoint/2010/main" val="2068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1EFE8-6DFA-E89E-D5E0-A349E3BF0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2590A-CFDA-8B26-E1E7-E6CE3F5BD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7" y="313765"/>
            <a:ext cx="10085294" cy="1330587"/>
          </a:xfrm>
        </p:spPr>
        <p:txBody>
          <a:bodyPr/>
          <a:lstStyle/>
          <a:p>
            <a:pPr algn="ctr"/>
            <a:r>
              <a:rPr lang="en-US" dirty="0"/>
              <a:t>Common Characteristics That Make A Family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FD3A8-97DE-290A-CAFA-F3826A1009B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0132" y="1990165"/>
            <a:ext cx="10421609" cy="4554070"/>
          </a:xfrm>
        </p:spPr>
        <p:txBody>
          <a:bodyPr/>
          <a:lstStyle/>
          <a:p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Desire For Companionship Of Each Other </a:t>
            </a:r>
            <a:r>
              <a:rPr lang="en-US" sz="2800" dirty="0"/>
              <a:t>–  </a:t>
            </a:r>
          </a:p>
          <a:p>
            <a:r>
              <a:rPr lang="en-US" sz="2800" dirty="0"/>
              <a:t>1 Corinthians 15:33 “Do not be deceived: "Evil company corrupts good habits."</a:t>
            </a:r>
          </a:p>
          <a:p>
            <a:r>
              <a:rPr lang="en-US" sz="2800" dirty="0"/>
              <a:t>Good companions make good morals – Proverbs 13:20 “He who walks with wise men will be wise”</a:t>
            </a:r>
          </a:p>
          <a:p>
            <a:r>
              <a:rPr lang="en-US" sz="2800" dirty="0"/>
              <a:t>2 Timothy 2:22  “Flee also youthful lusts; but pursue righteousness, faith, love, peace with those who call on the Lord out of a pure heart.” </a:t>
            </a:r>
          </a:p>
          <a:p>
            <a:r>
              <a:rPr lang="en-US" sz="2800" dirty="0"/>
              <a:t>What BETTER companions could we CHOOSE than our OWN BRETHREN?  </a:t>
            </a:r>
          </a:p>
        </p:txBody>
      </p:sp>
    </p:spTree>
    <p:extLst>
      <p:ext uri="{BB962C8B-B14F-4D97-AF65-F5344CB8AC3E}">
        <p14:creationId xmlns:p14="http://schemas.microsoft.com/office/powerpoint/2010/main" val="332221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B7B80-563E-3274-874A-52F65D67A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2D113-4BD9-57E6-7FC5-2AEC63371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7" y="313765"/>
            <a:ext cx="10085294" cy="1330587"/>
          </a:xfrm>
        </p:spPr>
        <p:txBody>
          <a:bodyPr/>
          <a:lstStyle/>
          <a:p>
            <a:pPr algn="ctr"/>
            <a:r>
              <a:rPr lang="en-US" dirty="0"/>
              <a:t>Common Characteristics That Make A Family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DF4A1D-D3F2-F901-3C31-0591FE44AE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0132" y="1990165"/>
            <a:ext cx="10421609" cy="455407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Aims </a:t>
            </a:r>
            <a:r>
              <a:rPr lang="en-US" sz="3600" dirty="0"/>
              <a:t>–  To Please the Father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Ephesians 5:8-10 “Walk as children of light (for the fruit of the Spirit {is} in all goodness, righteousness, and truth),  proving what is acceptable to the Lord." 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IF we have common aims, we will all have the same characteristics!</a:t>
            </a:r>
          </a:p>
        </p:txBody>
      </p:sp>
    </p:spTree>
    <p:extLst>
      <p:ext uri="{BB962C8B-B14F-4D97-AF65-F5344CB8AC3E}">
        <p14:creationId xmlns:p14="http://schemas.microsoft.com/office/powerpoint/2010/main" val="90347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E7251-7F9D-181E-AEBD-03F5F073F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47C7A-953A-5E60-01FD-1165B9397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7" y="313765"/>
            <a:ext cx="10085294" cy="1330587"/>
          </a:xfrm>
        </p:spPr>
        <p:txBody>
          <a:bodyPr/>
          <a:lstStyle/>
          <a:p>
            <a:pPr algn="ctr"/>
            <a:r>
              <a:rPr lang="en-US" dirty="0"/>
              <a:t>All Families Have Problems From Time To Time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BFF91F-D2FB-972D-42C6-A67794C6AB3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0132" y="1990165"/>
            <a:ext cx="10421609" cy="455407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Classes of Problems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/>
              <a:t>	</a:t>
            </a:r>
            <a:r>
              <a:rPr lang="en-U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Healthy</a:t>
            </a:r>
            <a:r>
              <a:rPr lang="en-US" sz="3400" dirty="0"/>
              <a:t>- help church to GROW and be STRONGER – Acts 8:3,4; Revelation 2:8-11</a:t>
            </a:r>
          </a:p>
          <a:p>
            <a:pPr>
              <a:lnSpc>
                <a:spcPct val="100000"/>
              </a:lnSpc>
            </a:pPr>
            <a:r>
              <a:rPr lang="en-US" sz="3400" dirty="0"/>
              <a:t>	</a:t>
            </a:r>
            <a:r>
              <a:rPr lang="en-U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Unhealthy</a:t>
            </a:r>
            <a:r>
              <a:rPr lang="en-US" sz="3400" dirty="0"/>
              <a:t>- causes divisions and factions</a:t>
            </a:r>
          </a:p>
          <a:p>
            <a:pPr>
              <a:lnSpc>
                <a:spcPct val="100000"/>
              </a:lnSpc>
            </a:pPr>
            <a:r>
              <a:rPr lang="en-US" sz="3400" dirty="0"/>
              <a:t>	3 John 9 “Diotrephes, who loves to have the preeminence among them, does not receive us."  1 Corinthians 1:11 “there are contentions among you."</a:t>
            </a:r>
          </a:p>
        </p:txBody>
      </p:sp>
    </p:spTree>
    <p:extLst>
      <p:ext uri="{BB962C8B-B14F-4D97-AF65-F5344CB8AC3E}">
        <p14:creationId xmlns:p14="http://schemas.microsoft.com/office/powerpoint/2010/main" val="144625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F8DE9-D75C-9A72-68FA-2E177E7B7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83793-277E-61CA-A5C8-39BC821C0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7" y="313765"/>
            <a:ext cx="10085294" cy="1330587"/>
          </a:xfrm>
        </p:spPr>
        <p:txBody>
          <a:bodyPr/>
          <a:lstStyle/>
          <a:p>
            <a:pPr algn="ctr"/>
            <a:r>
              <a:rPr lang="en-US" dirty="0"/>
              <a:t>All Families Have Problems From Time To Time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9875-873F-47D4-2EFB-F01B7FED50E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64776" y="1990165"/>
            <a:ext cx="10954871" cy="455407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can unhealthy problems be resolved?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/>
              <a:t>	</a:t>
            </a:r>
            <a:r>
              <a:rPr lang="en-U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Examine Self</a:t>
            </a:r>
            <a:r>
              <a:rPr lang="en-US" sz="3400" dirty="0"/>
              <a:t>-Luke 17:3“take heed to yourselves”</a:t>
            </a:r>
          </a:p>
          <a:p>
            <a:pPr>
              <a:lnSpc>
                <a:spcPct val="100000"/>
              </a:lnSpc>
            </a:pPr>
            <a:r>
              <a:rPr lang="en-US" sz="3400" dirty="0"/>
              <a:t>	2 Corinthians 13:5 “"Examine yourselves {as to} whether you are in the faith.”</a:t>
            </a:r>
          </a:p>
          <a:p>
            <a:pPr>
              <a:lnSpc>
                <a:spcPct val="100000"/>
              </a:lnSpc>
            </a:pPr>
            <a:r>
              <a:rPr lang="en-US" sz="3400" dirty="0"/>
              <a:t>	</a:t>
            </a:r>
            <a:r>
              <a:rPr lang="en-U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Pray About It- </a:t>
            </a:r>
            <a:r>
              <a:rPr lang="en-US" sz="3400" dirty="0"/>
              <a:t>James 5:16 “ The effective, fervent prayer of a righteous man avails much." James 3:5</a:t>
            </a:r>
          </a:p>
          <a:p>
            <a:pPr>
              <a:lnSpc>
                <a:spcPct val="100000"/>
              </a:lnSpc>
            </a:pPr>
            <a:r>
              <a:rPr lang="en-U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Work to Restore Source of Problem- </a:t>
            </a:r>
            <a:r>
              <a:rPr lang="en-US" sz="3400" dirty="0"/>
              <a:t>Galatians 6:1</a:t>
            </a:r>
            <a:endParaRPr lang="en-US" sz="3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979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D1614-0B60-F3AA-52A2-370316B95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2D322-0FF7-AB3C-DCF5-FC32E115E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7" y="313765"/>
            <a:ext cx="10085294" cy="1330587"/>
          </a:xfrm>
        </p:spPr>
        <p:txBody>
          <a:bodyPr/>
          <a:lstStyle/>
          <a:p>
            <a:pPr algn="ctr"/>
            <a:r>
              <a:rPr lang="en-US" dirty="0"/>
              <a:t>All Families Have Problems From Time To Time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C21A02-33C3-04AF-190C-5CE026F6905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64776" y="1990165"/>
            <a:ext cx="10954871" cy="455407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can unhealthy problems be resolved?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/>
              <a:t>	</a:t>
            </a:r>
            <a:r>
              <a:rPr lang="en-U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Results…</a:t>
            </a:r>
            <a:r>
              <a:rPr lang="en-US" sz="3400" dirty="0"/>
              <a:t> James 5:19,20 “if anyone among you wanders from the truth, and someone turns him back, (20) let him know that he who turns a sinner from the error of his way will save a soul from death and cover a multitude of sins." </a:t>
            </a:r>
          </a:p>
          <a:p>
            <a:pPr>
              <a:lnSpc>
                <a:spcPct val="100000"/>
              </a:lnSpc>
            </a:pPr>
            <a:r>
              <a:rPr lang="en-US" sz="3400" dirty="0"/>
              <a:t>IF member of family physically sick, do everything in our power to help them!</a:t>
            </a:r>
            <a:endParaRPr lang="en-US" sz="3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821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2A879-CEDE-4EEA-29EE-909D10D6E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69EB7-308B-E407-9F2A-480E35048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776" y="313765"/>
            <a:ext cx="10954871" cy="1264023"/>
          </a:xfrm>
        </p:spPr>
        <p:txBody>
          <a:bodyPr/>
          <a:lstStyle/>
          <a:p>
            <a:pPr algn="ctr"/>
            <a:r>
              <a:rPr lang="en-US" sz="4000" dirty="0"/>
              <a:t>How Could You Allow A Member Of Your Spiritual Family To Drift Away And Be LOST?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8812AC-EE30-284C-712F-A2423B3F5B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64776" y="1990165"/>
            <a:ext cx="10954871" cy="455407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Be In Family of God Is To Be An-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/>
              <a:t>	</a:t>
            </a:r>
            <a:r>
              <a:rPr lang="en-U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Heir to the riches of His blessings…</a:t>
            </a:r>
            <a:r>
              <a:rPr lang="en-US" sz="3400" dirty="0"/>
              <a:t> Romans 8:14-18 “The Spirit Himself bears witness with our spirit that we are children of God, and if children, then heirs - heirs of God and joint heirs with Christ”</a:t>
            </a:r>
          </a:p>
          <a:p>
            <a:pPr>
              <a:lnSpc>
                <a:spcPct val="100000"/>
              </a:lnSpc>
            </a:pPr>
            <a:r>
              <a:rPr lang="en-US" sz="3400" dirty="0"/>
              <a:t>If NOT in the family of God, you cannot enjoy the pleasures of Family Life – Galatians 3:26,27 “sons of God through faith in Christ Jesus.”</a:t>
            </a:r>
            <a:endParaRPr lang="en-US" sz="3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683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Theme1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35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issPresentation A_Win32_MW_JS_SL_v2.potx" id="{F3EA0D10-81D8-413D-A4CA-F5D1D5CC8037}" vid="{9BA86A48-81B4-441C-9F07-EEAF91A8FC3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4273A0-A4DF-47AA-BF1F-8758123399C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FD975AF8-B1C6-436B-A274-2C3ADC7798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82F651C-E5DA-470F-A6A6-D70E9A5EBF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Impact annual presentation</Template>
  <TotalTime>313</TotalTime>
  <Words>1470</Words>
  <Application>Microsoft Office PowerPoint</Application>
  <PresentationFormat>Widescreen</PresentationFormat>
  <Paragraphs>75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Arial Nova</vt:lpstr>
      <vt:lpstr>Calibri</vt:lpstr>
      <vt:lpstr>Wingdings</vt:lpstr>
      <vt:lpstr>Theme1</vt:lpstr>
      <vt:lpstr>PowerPoint Presentation</vt:lpstr>
      <vt:lpstr>The Church Is God’s Family</vt:lpstr>
      <vt:lpstr>Families Have Different Stages Of Growth</vt:lpstr>
      <vt:lpstr>Families Have Different Stages Of Growth</vt:lpstr>
      <vt:lpstr>Common Characteristics That Make A Family</vt:lpstr>
      <vt:lpstr>Common Characteristics That Make A Family</vt:lpstr>
      <vt:lpstr>Common Characteristics That Make A Family</vt:lpstr>
      <vt:lpstr>Common Characteristics That Make A Family</vt:lpstr>
      <vt:lpstr>Common Characteristics That Make A Family</vt:lpstr>
      <vt:lpstr>Common Characteristics That Make A Family</vt:lpstr>
      <vt:lpstr>Common Characteristics That Make A Family</vt:lpstr>
      <vt:lpstr>Common Characteristics That Make A Family</vt:lpstr>
      <vt:lpstr>All Families Have Problems From Time To Time</vt:lpstr>
      <vt:lpstr>All Families Have Problems From Time To Time</vt:lpstr>
      <vt:lpstr>All Families Have Problems From Time To Time</vt:lpstr>
      <vt:lpstr>How Could You Allow A Member Of Your Spiritual Family To Drift Away And Be LOST?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23</cp:revision>
  <dcterms:created xsi:type="dcterms:W3CDTF">2024-11-19T22:05:20Z</dcterms:created>
  <dcterms:modified xsi:type="dcterms:W3CDTF">2024-11-23T03:30:10Z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