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62" r:id="rId4"/>
    <p:sldId id="263" r:id="rId5"/>
    <p:sldId id="264" r:id="rId6"/>
    <p:sldId id="265" r:id="rId7"/>
    <p:sldId id="266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0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3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0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3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7" algn="l" defTabSz="457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91F"/>
    <a:srgbClr val="7F785B"/>
    <a:srgbClr val="DED6B5"/>
    <a:srgbClr val="560000"/>
    <a:srgbClr val="BBBD8E"/>
    <a:srgbClr val="7D7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-1712" y="-104"/>
      </p:cViewPr>
      <p:guideLst>
        <p:guide orient="horz" pos="2160"/>
        <p:guide pos="2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838" y="2133601"/>
            <a:ext cx="6507162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91401" y="2133601"/>
            <a:ext cx="6507163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7" indent="0">
              <a:buNone/>
              <a:defRPr sz="1600" b="1"/>
            </a:lvl6pPr>
            <a:lvl7pPr marL="2742860" indent="0">
              <a:buNone/>
              <a:defRPr sz="1600" b="1"/>
            </a:lvl7pPr>
            <a:lvl8pPr marL="3200003" indent="0">
              <a:buNone/>
              <a:defRPr sz="1600" b="1"/>
            </a:lvl8pPr>
            <a:lvl9pPr marL="365714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7" indent="0">
              <a:buNone/>
              <a:defRPr sz="1600" b="1"/>
            </a:lvl6pPr>
            <a:lvl7pPr marL="2742860" indent="0">
              <a:buNone/>
              <a:defRPr sz="1600" b="1"/>
            </a:lvl7pPr>
            <a:lvl8pPr marL="3200003" indent="0">
              <a:buNone/>
              <a:defRPr sz="1600" b="1"/>
            </a:lvl8pPr>
            <a:lvl9pPr marL="365714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3" indent="0">
              <a:buNone/>
              <a:defRPr sz="1200"/>
            </a:lvl2pPr>
            <a:lvl3pPr marL="914287" indent="0">
              <a:buNone/>
              <a:defRPr sz="10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7" indent="0">
              <a:buNone/>
              <a:defRPr sz="900"/>
            </a:lvl6pPr>
            <a:lvl7pPr marL="2742860" indent="0">
              <a:buNone/>
              <a:defRPr sz="900"/>
            </a:lvl7pPr>
            <a:lvl8pPr marL="3200003" indent="0">
              <a:buNone/>
              <a:defRPr sz="900"/>
            </a:lvl8pPr>
            <a:lvl9pPr marL="365714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7" indent="0">
              <a:buNone/>
              <a:defRPr sz="2400"/>
            </a:lvl3pPr>
            <a:lvl4pPr marL="1371430" indent="0">
              <a:buNone/>
              <a:defRPr sz="2000"/>
            </a:lvl4pPr>
            <a:lvl5pPr marL="1828573" indent="0">
              <a:buNone/>
              <a:defRPr sz="2000"/>
            </a:lvl5pPr>
            <a:lvl6pPr marL="2285717" indent="0">
              <a:buNone/>
              <a:defRPr sz="2000"/>
            </a:lvl6pPr>
            <a:lvl7pPr marL="2742860" indent="0">
              <a:buNone/>
              <a:defRPr sz="2000"/>
            </a:lvl7pPr>
            <a:lvl8pPr marL="3200003" indent="0">
              <a:buNone/>
              <a:defRPr sz="2000"/>
            </a:lvl8pPr>
            <a:lvl9pPr marL="365714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3" indent="0">
              <a:buNone/>
              <a:defRPr sz="1200"/>
            </a:lvl2pPr>
            <a:lvl3pPr marL="914287" indent="0">
              <a:buNone/>
              <a:defRPr sz="10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7" indent="0">
              <a:buNone/>
              <a:defRPr sz="900"/>
            </a:lvl6pPr>
            <a:lvl7pPr marL="2742860" indent="0">
              <a:buNone/>
              <a:defRPr sz="900"/>
            </a:lvl7pPr>
            <a:lvl8pPr marL="3200003" indent="0">
              <a:buNone/>
              <a:defRPr sz="900"/>
            </a:lvl8pPr>
            <a:lvl9pPr marL="365714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675" y="366713"/>
            <a:ext cx="3290888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9" y="366713"/>
            <a:ext cx="9723437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2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23939-9292-6044-B2A5-C6D3ED5027E8}" type="datetimeFigureOut">
              <a:rPr lang="en-US" smtClean="0"/>
              <a:pPr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FFDD3-E93D-604E-B9E1-A8E933B0B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4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45714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8" indent="-285715" algn="l" defTabSz="45714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8" indent="-228572" algn="l" defTabSz="457143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2" indent="-228572" algn="l" defTabSz="457143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45" indent="-228572" algn="l" defTabSz="457143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88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2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5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8" indent="-228572" algn="l" defTabSz="457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7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7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0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3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7" algn="l" defTabSz="457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okingToFutu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"/>
          <a:stretch/>
        </p:blipFill>
        <p:spPr>
          <a:xfrm>
            <a:off x="-620888" y="0"/>
            <a:ext cx="9764888" cy="6865377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2888072" y="75260"/>
            <a:ext cx="5175015" cy="247156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6600" dirty="0" smtClean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51000">
                      <a:srgbClr val="FFFFFF"/>
                    </a:gs>
                    <a:gs pos="44000">
                      <a:schemeClr val="tx1"/>
                    </a:gs>
                    <a:gs pos="36000">
                      <a:schemeClr val="bg2">
                        <a:lumMod val="90000"/>
                      </a:schemeClr>
                    </a:gs>
                  </a:gsLst>
                  <a:lin ang="16200000" scaled="0"/>
                  <a:tileRect/>
                </a:gradFill>
                <a:effectLst>
                  <a:outerShdw blurRad="50800" dist="50800" dir="2700000" algn="tl" rotWithShape="0">
                    <a:srgbClr val="000000">
                      <a:alpha val="60000"/>
                    </a:srgbClr>
                  </a:outerShdw>
                </a:effectLst>
                <a:latin typeface="Impact"/>
                <a:cs typeface="Impact"/>
              </a:rPr>
              <a:t>Facing The Future With</a:t>
            </a:r>
            <a:endParaRPr lang="en-US" sz="6600" dirty="0">
              <a:gradFill flip="none" rotWithShape="1">
                <a:gsLst>
                  <a:gs pos="0">
                    <a:schemeClr val="tx1"/>
                  </a:gs>
                  <a:gs pos="100000">
                    <a:schemeClr val="tx2">
                      <a:lumMod val="60000"/>
                      <a:lumOff val="40000"/>
                    </a:schemeClr>
                  </a:gs>
                  <a:gs pos="51000">
                    <a:srgbClr val="FFFFFF"/>
                  </a:gs>
                  <a:gs pos="44000">
                    <a:schemeClr val="tx1"/>
                  </a:gs>
                  <a:gs pos="36000">
                    <a:schemeClr val="bg2">
                      <a:lumMod val="90000"/>
                    </a:schemeClr>
                  </a:gs>
                </a:gsLst>
                <a:lin ang="16200000" scaled="0"/>
                <a:tileRect/>
              </a:gradFill>
              <a:effectLst>
                <a:outerShdw blurRad="50800" dist="50800" dir="2700000" algn="tl" rotWithShape="0">
                  <a:srgbClr val="000000">
                    <a:alpha val="60000"/>
                  </a:srgbClr>
                </a:outerShdw>
              </a:effectLst>
              <a:latin typeface="Impact"/>
              <a:cs typeface="Impact"/>
            </a:endParaRPr>
          </a:p>
        </p:txBody>
      </p:sp>
      <p:pic>
        <p:nvPicPr>
          <p:cNvPr id="7" name="Picture 6" descr="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630" y="2198510"/>
            <a:ext cx="3123258" cy="3610049"/>
          </a:xfrm>
          <a:prstGeom prst="rect">
            <a:avLst/>
          </a:prstGeom>
          <a:effectLst>
            <a:outerShdw blurRad="50800" dist="50800" dir="2700000" algn="tl" rotWithShape="0">
              <a:srgbClr val="000000">
                <a:alpha val="6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543778" y="2728148"/>
            <a:ext cx="1796815" cy="1401704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8000" spc="-150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Commador Normal"/>
                <a:cs typeface="Commador Normal"/>
              </a:rPr>
              <a:t>FAITH</a:t>
            </a:r>
            <a:endParaRPr lang="en-US" sz="8000" spc="-150" dirty="0">
              <a:effectLst>
                <a:glow rad="101600">
                  <a:schemeClr val="bg1">
                    <a:alpha val="75000"/>
                  </a:schemeClr>
                </a:glow>
              </a:effectLst>
              <a:latin typeface="Commador Normal"/>
              <a:cs typeface="Commador Norm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49111" y="5750004"/>
            <a:ext cx="8494889" cy="1107996"/>
            <a:chOff x="649111" y="5750004"/>
            <a:chExt cx="8494889" cy="1107996"/>
          </a:xfrm>
        </p:grpSpPr>
        <p:sp>
          <p:nvSpPr>
            <p:cNvPr id="2" name="Rectangle 1"/>
            <p:cNvSpPr/>
            <p:nvPr/>
          </p:nvSpPr>
          <p:spPr>
            <a:xfrm>
              <a:off x="864041" y="5913236"/>
              <a:ext cx="8279959" cy="94476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9111" y="5750004"/>
              <a:ext cx="849488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600" dirty="0" smtClean="0">
                  <a:solidFill>
                    <a:srgbClr val="FFFFFF"/>
                  </a:solidFill>
                  <a:effectLst>
                    <a:glow rad="101600">
                      <a:schemeClr val="tx1">
                        <a:alpha val="75000"/>
                      </a:schemeClr>
                    </a:glow>
                  </a:effectLst>
                  <a:latin typeface="Roadgeek 2005 Series C"/>
                  <a:cs typeface="Roadgeek 2005 Series C"/>
                </a:rPr>
                <a:t>Common-Sense Christianity</a:t>
              </a:r>
              <a:endParaRPr lang="en-US" sz="6600" dirty="0">
                <a:solidFill>
                  <a:srgbClr val="FFFFFF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  <a:latin typeface="Roadgeek 2005 Series C"/>
                <a:cs typeface="Roadgeek 2005 Series C"/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63" y="22947"/>
            <a:ext cx="8682037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imes New Roman"/>
                <a:cs typeface="Times New Roman"/>
              </a:rPr>
              <a:t>“Practice what you preach.”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1963" y="865753"/>
            <a:ext cx="855651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Conduct Worthy of the Gospel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61963" y="1553841"/>
            <a:ext cx="8682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Honorable Conduct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21185" y="2318020"/>
            <a:ext cx="438373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PETER 2:11, 12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1964" y="2138647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With A Good Conscience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61964" y="3527212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Saying and Not Doing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01950" y="2934028"/>
            <a:ext cx="2257011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ACTS 23:1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61963" y="2839125"/>
            <a:ext cx="8413061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We Need No More Hypocrites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62864" y="4253247"/>
            <a:ext cx="306035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MATTHEW 23:3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2912" y="4895431"/>
            <a:ext cx="306035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MATTHEW 15:8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461963" y="4112018"/>
            <a:ext cx="8460879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Offering Mere Lip Service</a:t>
            </a:r>
          </a:p>
        </p:txBody>
      </p:sp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12" grpId="0" build="p"/>
      <p:bldP spid="13" grpId="0" animBg="1"/>
      <p:bldP spid="13" grpId="1" animBg="1"/>
      <p:bldP spid="14" grpId="0" build="p"/>
      <p:bldP spid="17" grpId="0" build="p"/>
      <p:bldP spid="27" grpId="0" animBg="1"/>
      <p:bldP spid="27" grpId="1" animBg="1"/>
      <p:bldP spid="16" grpId="0" build="p"/>
      <p:bldP spid="18" grpId="0" animBg="1"/>
      <p:bldP spid="18" grpId="1" animBg="1"/>
      <p:bldP spid="20" grpId="0" animBg="1"/>
      <p:bldP spid="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63" y="22947"/>
            <a:ext cx="8682037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imes New Roman"/>
                <a:cs typeface="Times New Roman"/>
              </a:rPr>
              <a:t>“If at first you don’t succeed…”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Content Placeholder 6"/>
          <p:cNvSpPr>
            <a:spLocks noGrp="1"/>
          </p:cNvSpPr>
          <p:nvPr>
            <p:ph idx="1"/>
          </p:nvPr>
        </p:nvSpPr>
        <p:spPr>
          <a:xfrm>
            <a:off x="461963" y="865753"/>
            <a:ext cx="855651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Failures </a:t>
            </a:r>
            <a:r>
              <a:rPr lang="en-US" sz="4000" b="1" u="sng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Will</a:t>
            </a: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 Come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61963" y="1553841"/>
            <a:ext cx="8682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We All Sin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94243" y="2318020"/>
            <a:ext cx="3710678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JOHN 1:8, 10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461964" y="2138647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None Of Us Is Sinless</a:t>
            </a: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61964" y="3527212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Confess and Repent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30593" y="2934028"/>
            <a:ext cx="4460399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ECCLESIASTES 7:20</a:t>
            </a:r>
          </a:p>
        </p:txBody>
      </p:sp>
      <p:sp>
        <p:nvSpPr>
          <p:cNvPr id="28" name="Content Placeholder 6"/>
          <p:cNvSpPr txBox="1">
            <a:spLocks/>
          </p:cNvSpPr>
          <p:nvPr/>
        </p:nvSpPr>
        <p:spPr>
          <a:xfrm>
            <a:off x="461963" y="2839125"/>
            <a:ext cx="8413061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Failures Shouldn’t </a:t>
            </a:r>
            <a:r>
              <a:rPr lang="en-US" sz="4000" b="1" u="sng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Define</a:t>
            </a: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 Us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62864" y="4253247"/>
            <a:ext cx="306035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JOHN 1:9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02370" y="4895431"/>
            <a:ext cx="4670332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SAMUEL 15:13ff</a:t>
            </a: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461963" y="4112018"/>
            <a:ext cx="8460879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Don’t Make Excuses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/>
      <p:bldP spid="17" grpId="0" build="p"/>
      <p:bldP spid="18" grpId="0" animBg="1"/>
      <p:bldP spid="18" grpId="1" animBg="1"/>
      <p:bldP spid="19" grpId="0" build="p"/>
      <p:bldP spid="21" grpId="0" build="p"/>
      <p:bldP spid="27" grpId="0" animBg="1"/>
      <p:bldP spid="27" grpId="1" animBg="1"/>
      <p:bldP spid="28" grpId="0" build="p"/>
      <p:bldP spid="29" grpId="0" animBg="1"/>
      <p:bldP spid="29" grpId="1" animBg="1"/>
      <p:bldP spid="30" grpId="0" animBg="1"/>
      <p:bldP spid="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63" y="22947"/>
            <a:ext cx="8682037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imes New Roman"/>
                <a:cs typeface="Times New Roman"/>
              </a:rPr>
              <a:t>“Never leave until tomorrow…”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7" name="Content Placeholder 6"/>
          <p:cNvSpPr>
            <a:spLocks noGrp="1"/>
          </p:cNvSpPr>
          <p:nvPr>
            <p:ph idx="1"/>
          </p:nvPr>
        </p:nvSpPr>
        <p:spPr>
          <a:xfrm>
            <a:off x="461963" y="865753"/>
            <a:ext cx="855651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Don’t Delay</a:t>
            </a:r>
          </a:p>
        </p:txBody>
      </p:sp>
      <p:sp>
        <p:nvSpPr>
          <p:cNvPr id="28" name="Content Placeholder 6"/>
          <p:cNvSpPr txBox="1">
            <a:spLocks/>
          </p:cNvSpPr>
          <p:nvPr/>
        </p:nvSpPr>
        <p:spPr>
          <a:xfrm>
            <a:off x="461963" y="1553841"/>
            <a:ext cx="8682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Else We Sin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39369" y="2318020"/>
            <a:ext cx="2543919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JAMES 4:17</a:t>
            </a: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461964" y="2138647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Today!</a:t>
            </a:r>
          </a:p>
        </p:txBody>
      </p:sp>
      <p:sp>
        <p:nvSpPr>
          <p:cNvPr id="32" name="Content Placeholder 6"/>
          <p:cNvSpPr txBox="1">
            <a:spLocks/>
          </p:cNvSpPr>
          <p:nvPr/>
        </p:nvSpPr>
        <p:spPr>
          <a:xfrm>
            <a:off x="461964" y="3527212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Put God First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60222" y="2934028"/>
            <a:ext cx="5982765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COR. 6:2; HEB. 3:12, 13</a:t>
            </a:r>
          </a:p>
        </p:txBody>
      </p:sp>
      <p:sp>
        <p:nvSpPr>
          <p:cNvPr id="37" name="Content Placeholder 6"/>
          <p:cNvSpPr txBox="1">
            <a:spLocks/>
          </p:cNvSpPr>
          <p:nvPr/>
        </p:nvSpPr>
        <p:spPr>
          <a:xfrm>
            <a:off x="461963" y="2839125"/>
            <a:ext cx="8413061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Get Your Priorities Straight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62864" y="4253247"/>
            <a:ext cx="3060353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MATTHEW 6:33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71704" y="4895431"/>
            <a:ext cx="4500998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ECCLESIASTES 12:1</a:t>
            </a:r>
          </a:p>
        </p:txBody>
      </p:sp>
      <p:sp>
        <p:nvSpPr>
          <p:cNvPr id="40" name="Content Placeholder 6"/>
          <p:cNvSpPr txBox="1">
            <a:spLocks/>
          </p:cNvSpPr>
          <p:nvPr/>
        </p:nvSpPr>
        <p:spPr>
          <a:xfrm>
            <a:off x="461963" y="4112018"/>
            <a:ext cx="8460879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Do It When Young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 build="p"/>
      <p:bldP spid="28" grpId="0" build="p"/>
      <p:bldP spid="30" grpId="0" animBg="1"/>
      <p:bldP spid="30" grpId="1" animBg="1"/>
      <p:bldP spid="31" grpId="0" build="p"/>
      <p:bldP spid="32" grpId="0" build="p"/>
      <p:bldP spid="36" grpId="0" animBg="1"/>
      <p:bldP spid="36" grpId="1" animBg="1"/>
      <p:bldP spid="37" grpId="0" build="p"/>
      <p:bldP spid="38" grpId="0" animBg="1"/>
      <p:bldP spid="38" grpId="1" animBg="1"/>
      <p:bldP spid="39" grpId="0" animBg="1"/>
      <p:bldP spid="4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63" y="22947"/>
            <a:ext cx="8682037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spc="-10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imes New Roman"/>
                <a:cs typeface="Times New Roman"/>
              </a:rPr>
              <a:t>“A man is known by the company…”</a:t>
            </a:r>
          </a:p>
        </p:txBody>
      </p:sp>
      <p:sp>
        <p:nvSpPr>
          <p:cNvPr id="30" name="Content Placeholder 6"/>
          <p:cNvSpPr>
            <a:spLocks noGrp="1"/>
          </p:cNvSpPr>
          <p:nvPr>
            <p:ph idx="1"/>
          </p:nvPr>
        </p:nvSpPr>
        <p:spPr>
          <a:xfrm>
            <a:off x="461963" y="865753"/>
            <a:ext cx="855651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Consider Their Influence</a:t>
            </a: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461963" y="1553841"/>
            <a:ext cx="8682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God’s Warning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0964" y="2318020"/>
            <a:ext cx="402828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EXODUS 23:32, 33</a:t>
            </a:r>
          </a:p>
        </p:txBody>
      </p:sp>
      <p:sp>
        <p:nvSpPr>
          <p:cNvPr id="36" name="Content Placeholder 6"/>
          <p:cNvSpPr txBox="1">
            <a:spLocks/>
          </p:cNvSpPr>
          <p:nvPr/>
        </p:nvSpPr>
        <p:spPr>
          <a:xfrm>
            <a:off x="461964" y="2138647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Evil Company…</a:t>
            </a:r>
          </a:p>
        </p:txBody>
      </p:sp>
      <p:sp>
        <p:nvSpPr>
          <p:cNvPr id="37" name="Content Placeholder 6"/>
          <p:cNvSpPr txBox="1">
            <a:spLocks/>
          </p:cNvSpPr>
          <p:nvPr/>
        </p:nvSpPr>
        <p:spPr>
          <a:xfrm>
            <a:off x="461964" y="3527212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Light or Darkness?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98889" y="2934028"/>
            <a:ext cx="5146795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CORINTHIANS 15:33</a:t>
            </a:r>
          </a:p>
        </p:txBody>
      </p:sp>
      <p:sp>
        <p:nvSpPr>
          <p:cNvPr id="39" name="Content Placeholder 6"/>
          <p:cNvSpPr txBox="1">
            <a:spLocks/>
          </p:cNvSpPr>
          <p:nvPr/>
        </p:nvSpPr>
        <p:spPr>
          <a:xfrm>
            <a:off x="461963" y="2839125"/>
            <a:ext cx="8413061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What Does the World See?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23630" y="4253247"/>
            <a:ext cx="5422891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CORINTHIANS 6:14-18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99926" y="4895431"/>
            <a:ext cx="4204995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PHILIPPIANS 4:8</a:t>
            </a:r>
          </a:p>
        </p:txBody>
      </p:sp>
      <p:sp>
        <p:nvSpPr>
          <p:cNvPr id="42" name="Content Placeholder 6"/>
          <p:cNvSpPr txBox="1">
            <a:spLocks/>
          </p:cNvSpPr>
          <p:nvPr/>
        </p:nvSpPr>
        <p:spPr>
          <a:xfrm>
            <a:off x="461963" y="4112018"/>
            <a:ext cx="8460879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Think on These Things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 build="p"/>
      <p:bldP spid="31" grpId="0" build="p"/>
      <p:bldP spid="32" grpId="0" animBg="1"/>
      <p:bldP spid="32" grpId="1" animBg="1"/>
      <p:bldP spid="36" grpId="0" build="p"/>
      <p:bldP spid="37" grpId="0" build="p"/>
      <p:bldP spid="38" grpId="0" animBg="1"/>
      <p:bldP spid="38" grpId="1" animBg="1"/>
      <p:bldP spid="39" grpId="0" build="p"/>
      <p:bldP spid="40" grpId="0" animBg="1"/>
      <p:bldP spid="40" grpId="1" animBg="1"/>
      <p:bldP spid="41" grpId="0" animBg="1"/>
      <p:bldP spid="4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63" y="22947"/>
            <a:ext cx="8682037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imes New Roman"/>
                <a:cs typeface="Times New Roman"/>
              </a:rPr>
              <a:t>“You can’t judge a book by…”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2" name="Content Placeholder 6"/>
          <p:cNvSpPr>
            <a:spLocks noGrp="1"/>
          </p:cNvSpPr>
          <p:nvPr>
            <p:ph idx="1"/>
          </p:nvPr>
        </p:nvSpPr>
        <p:spPr>
          <a:xfrm>
            <a:off x="461963" y="865753"/>
            <a:ext cx="855651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We Cannot Read Hearts</a:t>
            </a:r>
          </a:p>
        </p:txBody>
      </p:sp>
      <p:sp>
        <p:nvSpPr>
          <p:cNvPr id="36" name="Content Placeholder 6"/>
          <p:cNvSpPr txBox="1">
            <a:spLocks/>
          </p:cNvSpPr>
          <p:nvPr/>
        </p:nvSpPr>
        <p:spPr>
          <a:xfrm>
            <a:off x="461963" y="1553841"/>
            <a:ext cx="8682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Not Possible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40001" y="2318020"/>
            <a:ext cx="4785720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CORINTHIANS 2:11</a:t>
            </a:r>
          </a:p>
        </p:txBody>
      </p:sp>
      <p:sp>
        <p:nvSpPr>
          <p:cNvPr id="38" name="Content Placeholder 6"/>
          <p:cNvSpPr txBox="1">
            <a:spLocks/>
          </p:cNvSpPr>
          <p:nvPr/>
        </p:nvSpPr>
        <p:spPr>
          <a:xfrm>
            <a:off x="461964" y="2138647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Not All Are As They Appear</a:t>
            </a:r>
          </a:p>
        </p:txBody>
      </p:sp>
      <p:sp>
        <p:nvSpPr>
          <p:cNvPr id="39" name="Content Placeholder 6"/>
          <p:cNvSpPr txBox="1">
            <a:spLocks/>
          </p:cNvSpPr>
          <p:nvPr/>
        </p:nvSpPr>
        <p:spPr>
          <a:xfrm>
            <a:off x="461964" y="3527212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An Apostle: Betrayer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22593" y="2934028"/>
            <a:ext cx="5838689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CORINTHIANS 11:14, 15</a:t>
            </a:r>
          </a:p>
        </p:txBody>
      </p:sp>
      <p:sp>
        <p:nvSpPr>
          <p:cNvPr id="41" name="Content Placeholder 6"/>
          <p:cNvSpPr txBox="1">
            <a:spLocks/>
          </p:cNvSpPr>
          <p:nvPr/>
        </p:nvSpPr>
        <p:spPr>
          <a:xfrm>
            <a:off x="461963" y="2839125"/>
            <a:ext cx="8413061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Notable Examples: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709333" y="4253247"/>
            <a:ext cx="445380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MATTHEW 26:14-16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74095" y="4895431"/>
            <a:ext cx="200835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ACTS 9</a:t>
            </a:r>
          </a:p>
        </p:txBody>
      </p:sp>
      <p:sp>
        <p:nvSpPr>
          <p:cNvPr id="44" name="Content Placeholder 6"/>
          <p:cNvSpPr txBox="1">
            <a:spLocks/>
          </p:cNvSpPr>
          <p:nvPr/>
        </p:nvSpPr>
        <p:spPr>
          <a:xfrm>
            <a:off x="461963" y="4112018"/>
            <a:ext cx="8460879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A Persecutor: Converted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build="p"/>
      <p:bldP spid="36" grpId="0" build="p"/>
      <p:bldP spid="37" grpId="0" animBg="1"/>
      <p:bldP spid="37" grpId="1" animBg="1"/>
      <p:bldP spid="38" grpId="0" build="p"/>
      <p:bldP spid="39" grpId="0" build="p"/>
      <p:bldP spid="40" grpId="0" animBg="1"/>
      <p:bldP spid="40" grpId="1" animBg="1"/>
      <p:bldP spid="41" grpId="0" build="p"/>
      <p:bldP spid="42" grpId="0" animBg="1"/>
      <p:bldP spid="42" grpId="1" animBg="1"/>
      <p:bldP spid="43" grpId="0" animBg="1"/>
      <p:bldP spid="4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63" y="22947"/>
            <a:ext cx="8682037" cy="837707"/>
          </a:xfrm>
        </p:spPr>
        <p:txBody>
          <a:bodyPr anchor="t" anchorCtr="0">
            <a:noAutofit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imes New Roman"/>
                <a:cs typeface="Times New Roman"/>
              </a:rPr>
              <a:t>“You can’t believe everything…”</a:t>
            </a:r>
            <a:endParaRPr lang="en-US" b="1" i="1" dirty="0">
              <a:solidFill>
                <a:schemeClr val="bg1"/>
              </a:solidFill>
              <a:effectLst>
                <a:outerShdw blurRad="50800" dist="76200" dir="2700000" algn="tl" rotWithShape="0">
                  <a:srgbClr val="000000">
                    <a:alpha val="6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7" name="Content Placeholder 6"/>
          <p:cNvSpPr>
            <a:spLocks noGrp="1"/>
          </p:cNvSpPr>
          <p:nvPr>
            <p:ph idx="1"/>
          </p:nvPr>
        </p:nvSpPr>
        <p:spPr>
          <a:xfrm>
            <a:off x="461963" y="865753"/>
            <a:ext cx="8556515" cy="72931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You Must Test Everything</a:t>
            </a:r>
          </a:p>
        </p:txBody>
      </p:sp>
      <p:sp>
        <p:nvSpPr>
          <p:cNvPr id="38" name="Content Placeholder 6"/>
          <p:cNvSpPr txBox="1">
            <a:spLocks/>
          </p:cNvSpPr>
          <p:nvPr/>
        </p:nvSpPr>
        <p:spPr>
          <a:xfrm>
            <a:off x="461963" y="1553841"/>
            <a:ext cx="8682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…And Cling to What is Good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29156" y="2318020"/>
            <a:ext cx="5432126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THESSALONIANS 5:21</a:t>
            </a:r>
          </a:p>
        </p:txBody>
      </p:sp>
      <p:sp>
        <p:nvSpPr>
          <p:cNvPr id="40" name="Content Placeholder 6"/>
          <p:cNvSpPr txBox="1">
            <a:spLocks/>
          </p:cNvSpPr>
          <p:nvPr/>
        </p:nvSpPr>
        <p:spPr>
          <a:xfrm>
            <a:off x="461964" y="2138647"/>
            <a:ext cx="8224062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Test Every Speaker</a:t>
            </a:r>
          </a:p>
        </p:txBody>
      </p:sp>
      <p:sp>
        <p:nvSpPr>
          <p:cNvPr id="41" name="Content Placeholder 6"/>
          <p:cNvSpPr txBox="1">
            <a:spLocks/>
          </p:cNvSpPr>
          <p:nvPr/>
        </p:nvSpPr>
        <p:spPr>
          <a:xfrm>
            <a:off x="461963" y="3527212"/>
            <a:ext cx="8682037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Overthrowing the Faith of Some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00279" y="2934028"/>
            <a:ext cx="2993408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1</a:t>
            </a:r>
            <a:r>
              <a:rPr lang="en-US" sz="2700" b="1" baseline="30000" dirty="0">
                <a:latin typeface="Bank Gothic"/>
                <a:cs typeface="Bank Gothic"/>
              </a:rPr>
              <a:t>ST</a:t>
            </a:r>
            <a:r>
              <a:rPr lang="en-US" sz="2700" b="1" dirty="0">
                <a:latin typeface="Bank Gothic"/>
                <a:cs typeface="Bank Gothic"/>
              </a:rPr>
              <a:t> JOHN 4:1</a:t>
            </a:r>
          </a:p>
        </p:txBody>
      </p:sp>
      <p:sp>
        <p:nvSpPr>
          <p:cNvPr id="43" name="Content Placeholder 6"/>
          <p:cNvSpPr txBox="1">
            <a:spLocks/>
          </p:cNvSpPr>
          <p:nvPr/>
        </p:nvSpPr>
        <p:spPr>
          <a:xfrm>
            <a:off x="461963" y="2839125"/>
            <a:ext cx="8413061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342858" indent="-342858">
              <a:spcBef>
                <a:spcPct val="20000"/>
              </a:spcBef>
              <a:buFont typeface="Arial"/>
              <a:buChar char="•"/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Some May Mislead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40000" y="4253247"/>
            <a:ext cx="4757030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TIMOTHY 2:17, 18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66816" y="4895431"/>
            <a:ext cx="3761598" cy="477639"/>
          </a:xfrm>
          <a:prstGeom prst="rect">
            <a:avLst/>
          </a:prstGeom>
          <a:solidFill>
            <a:srgbClr val="DDD9C3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539" tIns="30770" rIns="61539" bIns="30770" rtlCol="0">
            <a:spAutoFit/>
          </a:bodyPr>
          <a:lstStyle/>
          <a:p>
            <a:pPr algn="ctr"/>
            <a:r>
              <a:rPr lang="en-US" sz="2700" b="1" dirty="0">
                <a:latin typeface="Bank Gothic"/>
                <a:cs typeface="Bank Gothic"/>
              </a:rPr>
              <a:t>2</a:t>
            </a:r>
            <a:r>
              <a:rPr lang="en-US" sz="2700" b="1" baseline="30000" dirty="0">
                <a:latin typeface="Bank Gothic"/>
                <a:cs typeface="Bank Gothic"/>
              </a:rPr>
              <a:t>ND</a:t>
            </a:r>
            <a:r>
              <a:rPr lang="en-US" sz="2700" b="1" dirty="0">
                <a:latin typeface="Bank Gothic"/>
                <a:cs typeface="Bank Gothic"/>
              </a:rPr>
              <a:t> PETER 2:1, 2</a:t>
            </a:r>
          </a:p>
        </p:txBody>
      </p:sp>
      <p:sp>
        <p:nvSpPr>
          <p:cNvPr id="46" name="Content Placeholder 6"/>
          <p:cNvSpPr txBox="1">
            <a:spLocks/>
          </p:cNvSpPr>
          <p:nvPr/>
        </p:nvSpPr>
        <p:spPr>
          <a:xfrm>
            <a:off x="461963" y="4112018"/>
            <a:ext cx="8460879" cy="729311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/>
          <a:p>
            <a:pPr marL="800001" lvl="1" indent="-342858">
              <a:spcBef>
                <a:spcPct val="20000"/>
              </a:spcBef>
              <a:buFont typeface="Arial"/>
              <a:buChar char="•"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76200" dir="2700000" algn="tl" rotWithShape="0">
                    <a:srgbClr val="000000">
                      <a:alpha val="60000"/>
                    </a:srgbClr>
                  </a:outerShdw>
                </a:effectLst>
                <a:latin typeface="Tahoma"/>
                <a:cs typeface="Tahoma"/>
              </a:rPr>
              <a:t>Leading Others Astray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 build="p"/>
      <p:bldP spid="38" grpId="0" build="p"/>
      <p:bldP spid="39" grpId="0" animBg="1"/>
      <p:bldP spid="39" grpId="1" animBg="1"/>
      <p:bldP spid="40" grpId="0" build="p"/>
      <p:bldP spid="41" grpId="0" build="p"/>
      <p:bldP spid="42" grpId="0" animBg="1"/>
      <p:bldP spid="42" grpId="1" animBg="1"/>
      <p:bldP spid="43" grpId="0" build="p"/>
      <p:bldP spid="44" grpId="0" animBg="1"/>
      <p:bldP spid="44" grpId="1" animBg="1"/>
      <p:bldP spid="45" grpId="0" animBg="1"/>
      <p:bldP spid="4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6221</TotalTime>
  <Words>323</Words>
  <Application>Microsoft Macintosh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Facing The Future With</vt:lpstr>
      <vt:lpstr>“Practice what you preach.”</vt:lpstr>
      <vt:lpstr>“If at first you don’t succeed…”</vt:lpstr>
      <vt:lpstr>“Never leave until tomorrow…”</vt:lpstr>
      <vt:lpstr>“A man is known by the company…”</vt:lpstr>
      <vt:lpstr>“You can’t judge a book by…”</vt:lpstr>
      <vt:lpstr>“You can’t believe everything…”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Common-Sense Christianity</dc:title>
  <dc:subject>Common knowledge that MUST be passed on</dc:subject>
  <dc:creator>Steven C. Harper</dc:creator>
  <cp:keywords>common sense; conduct; faithfulness; procrastination; friends; judging</cp:keywords>
  <dc:description>Fifth lesson in the series of Passing the Torch. This one focuses on some common knowledge that we need to pass on, based on common phrases and adages.</dc:description>
  <cp:lastModifiedBy>Steven C. Harper</cp:lastModifiedBy>
  <cp:revision>39</cp:revision>
  <dcterms:created xsi:type="dcterms:W3CDTF">2011-03-20T14:57:16Z</dcterms:created>
  <dcterms:modified xsi:type="dcterms:W3CDTF">2015-04-24T23:03:40Z</dcterms:modified>
  <cp:category/>
</cp:coreProperties>
</file>