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74" r:id="rId4"/>
    <p:sldId id="269" r:id="rId5"/>
    <p:sldId id="275" r:id="rId6"/>
    <p:sldId id="261" r:id="rId7"/>
  </p:sldIdLst>
  <p:sldSz cx="9144000" cy="6858000" type="screen4x3"/>
  <p:notesSz cx="6858000" cy="9144000"/>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3F"/>
    <a:srgbClr val="42291F"/>
    <a:srgbClr val="7F785B"/>
    <a:srgbClr val="DED6B5"/>
    <a:srgbClr val="560000"/>
    <a:srgbClr val="BBBD8E"/>
    <a:srgbClr val="7D7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33" d="100"/>
          <a:sy n="133" d="100"/>
        </p:scale>
        <p:origin x="-1592" y="32"/>
      </p:cViewPr>
      <p:guideLst>
        <p:guide orient="horz" pos="2160"/>
        <p:guide pos="29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7" indent="0" algn="ctr">
              <a:buNone/>
              <a:defRPr>
                <a:solidFill>
                  <a:schemeClr val="tx1">
                    <a:tint val="75000"/>
                  </a:schemeClr>
                </a:solidFill>
              </a:defRPr>
            </a:lvl3pPr>
            <a:lvl4pPr marL="1371430" indent="0" algn="ctr">
              <a:buNone/>
              <a:defRPr>
                <a:solidFill>
                  <a:schemeClr val="tx1">
                    <a:tint val="75000"/>
                  </a:schemeClr>
                </a:solidFill>
              </a:defRPr>
            </a:lvl4pPr>
            <a:lvl5pPr marL="1828573" indent="0" algn="ctr">
              <a:buNone/>
              <a:defRPr>
                <a:solidFill>
                  <a:schemeClr val="tx1">
                    <a:tint val="75000"/>
                  </a:schemeClr>
                </a:solidFill>
              </a:defRPr>
            </a:lvl5pPr>
            <a:lvl6pPr marL="2285717" indent="0" algn="ctr">
              <a:buNone/>
              <a:defRPr>
                <a:solidFill>
                  <a:schemeClr val="tx1">
                    <a:tint val="75000"/>
                  </a:schemeClr>
                </a:solidFill>
              </a:defRPr>
            </a:lvl6pPr>
            <a:lvl7pPr marL="2742860" indent="0" algn="ctr">
              <a:buNone/>
              <a:defRPr>
                <a:solidFill>
                  <a:schemeClr val="tx1">
                    <a:tint val="75000"/>
                  </a:schemeClr>
                </a:solidFill>
              </a:defRPr>
            </a:lvl7pPr>
            <a:lvl8pPr marL="3200003" indent="0" algn="ctr">
              <a:buNone/>
              <a:defRPr>
                <a:solidFill>
                  <a:schemeClr val="tx1">
                    <a:tint val="75000"/>
                  </a:schemeClr>
                </a:solidFill>
              </a:defRPr>
            </a:lvl8pPr>
            <a:lvl9pPr marL="36571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7" indent="0">
              <a:buNone/>
              <a:defRPr sz="1600">
                <a:solidFill>
                  <a:schemeClr val="tx1">
                    <a:tint val="75000"/>
                  </a:schemeClr>
                </a:solidFill>
              </a:defRPr>
            </a:lvl3pPr>
            <a:lvl4pPr marL="1371430" indent="0">
              <a:buNone/>
              <a:defRPr sz="1400">
                <a:solidFill>
                  <a:schemeClr val="tx1">
                    <a:tint val="75000"/>
                  </a:schemeClr>
                </a:solidFill>
              </a:defRPr>
            </a:lvl4pPr>
            <a:lvl5pPr marL="1828573" indent="0">
              <a:buNone/>
              <a:defRPr sz="1400">
                <a:solidFill>
                  <a:schemeClr val="tx1">
                    <a:tint val="75000"/>
                  </a:schemeClr>
                </a:solidFill>
              </a:defRPr>
            </a:lvl5pPr>
            <a:lvl6pPr marL="2285717" indent="0">
              <a:buNone/>
              <a:defRPr sz="1400">
                <a:solidFill>
                  <a:schemeClr val="tx1">
                    <a:tint val="75000"/>
                  </a:schemeClr>
                </a:solidFill>
              </a:defRPr>
            </a:lvl6pPr>
            <a:lvl7pPr marL="2742860" indent="0">
              <a:buNone/>
              <a:defRPr sz="1400">
                <a:solidFill>
                  <a:schemeClr val="tx1">
                    <a:tint val="75000"/>
                  </a:schemeClr>
                </a:solidFill>
              </a:defRPr>
            </a:lvl7pPr>
            <a:lvl8pPr marL="3200003" indent="0">
              <a:buNone/>
              <a:defRPr sz="1400">
                <a:solidFill>
                  <a:schemeClr val="tx1">
                    <a:tint val="75000"/>
                  </a:schemeClr>
                </a:solidFill>
              </a:defRPr>
            </a:lvl8pPr>
            <a:lvl9pPr marL="365714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838" y="2133601"/>
            <a:ext cx="6507162"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91401" y="2133601"/>
            <a:ext cx="6507163"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23939-9292-6044-B2A5-C6D3ED5027E8}" type="datetimeFigureOut">
              <a:rPr lang="en-US" smtClean="0"/>
              <a:pPr/>
              <a:t>4/24/15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23939-9292-6044-B2A5-C6D3ED5027E8}" type="datetimeFigureOut">
              <a:rPr lang="en-US" smtClean="0"/>
              <a:pPr/>
              <a:t>4/24/15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23939-9292-6044-B2A5-C6D3ED5027E8}" type="datetimeFigureOut">
              <a:rPr lang="en-US" smtClean="0"/>
              <a:pPr/>
              <a:t>4/24/15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3" indent="0">
              <a:buNone/>
              <a:defRPr sz="2800"/>
            </a:lvl2pPr>
            <a:lvl3pPr marL="914287" indent="0">
              <a:buNone/>
              <a:defRPr sz="2400"/>
            </a:lvl3pPr>
            <a:lvl4pPr marL="1371430" indent="0">
              <a:buNone/>
              <a:defRPr sz="2000"/>
            </a:lvl4pPr>
            <a:lvl5pPr marL="1828573" indent="0">
              <a:buNone/>
              <a:defRPr sz="2000"/>
            </a:lvl5pPr>
            <a:lvl6pPr marL="2285717" indent="0">
              <a:buNone/>
              <a:defRPr sz="2000"/>
            </a:lvl6pPr>
            <a:lvl7pPr marL="2742860" indent="0">
              <a:buNone/>
              <a:defRPr sz="2000"/>
            </a:lvl7pPr>
            <a:lvl8pPr marL="3200003" indent="0">
              <a:buNone/>
              <a:defRPr sz="2000"/>
            </a:lvl8pPr>
            <a:lvl9pPr marL="3657147"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675" y="366713"/>
            <a:ext cx="3290888"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839" y="366713"/>
            <a:ext cx="9723437"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291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64323939-9292-6044-B2A5-C6D3ED5027E8}" type="datetimeFigureOut">
              <a:rPr lang="en-US" smtClean="0"/>
              <a:pPr/>
              <a:t>4/24/15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77BFFDD3-E93D-604E-B9E1-A8E933B0BA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3"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okingToFuture.jpg"/>
          <p:cNvPicPr>
            <a:picLocks noChangeAspect="1"/>
          </p:cNvPicPr>
          <p:nvPr/>
        </p:nvPicPr>
        <p:blipFill rotWithShape="1">
          <a:blip r:embed="rId2">
            <a:extLst>
              <a:ext uri="{28A0092B-C50C-407E-A947-70E740481C1C}">
                <a14:useLocalDpi xmlns:a14="http://schemas.microsoft.com/office/drawing/2010/main" val="0"/>
              </a:ext>
            </a:extLst>
          </a:blip>
          <a:srcRect l="5735"/>
          <a:stretch/>
        </p:blipFill>
        <p:spPr>
          <a:xfrm>
            <a:off x="-620888" y="0"/>
            <a:ext cx="9764888" cy="6865377"/>
          </a:xfrm>
          <a:prstGeom prst="rect">
            <a:avLst/>
          </a:prstGeom>
        </p:spPr>
      </p:pic>
      <p:sp>
        <p:nvSpPr>
          <p:cNvPr id="6" name="Title 4"/>
          <p:cNvSpPr>
            <a:spLocks noGrp="1"/>
          </p:cNvSpPr>
          <p:nvPr>
            <p:ph type="ctrTitle"/>
          </p:nvPr>
        </p:nvSpPr>
        <p:spPr>
          <a:xfrm>
            <a:off x="2888072" y="75260"/>
            <a:ext cx="5175015" cy="2471562"/>
          </a:xfrm>
        </p:spPr>
        <p:txBody>
          <a:bodyPr>
            <a:normAutofit/>
            <a:scene3d>
              <a:camera prst="orthographicFront"/>
              <a:lightRig rig="threePt" dir="t"/>
            </a:scene3d>
            <a:sp3d extrusionH="57150">
              <a:bevelT w="38100" h="38100"/>
            </a:sp3d>
          </a:bodyPr>
          <a:lstStyle/>
          <a:p>
            <a:pPr>
              <a:lnSpc>
                <a:spcPct val="90000"/>
              </a:lnSpc>
            </a:pPr>
            <a:r>
              <a:rPr lang="en-US" sz="6600" dirty="0" smtClean="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rPr>
              <a:t>Facing The Future With</a:t>
            </a:r>
            <a:endParaRPr lang="en-US" sz="6600" dirty="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endParaRPr>
          </a:p>
        </p:txBody>
      </p:sp>
      <p:pic>
        <p:nvPicPr>
          <p:cNvPr id="8" name="Picture 7" descr="Shiel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30" y="2198510"/>
            <a:ext cx="3123258" cy="3610049"/>
          </a:xfrm>
          <a:prstGeom prst="rect">
            <a:avLst/>
          </a:prstGeom>
          <a:effectLst>
            <a:outerShdw blurRad="50800" dist="50800" dir="2700000" algn="tl" rotWithShape="0">
              <a:srgbClr val="000000">
                <a:alpha val="60000"/>
              </a:srgbClr>
            </a:outerShdw>
          </a:effectLst>
        </p:spPr>
      </p:pic>
      <p:sp>
        <p:nvSpPr>
          <p:cNvPr id="9" name="TextBox 8"/>
          <p:cNvSpPr txBox="1"/>
          <p:nvPr/>
        </p:nvSpPr>
        <p:spPr>
          <a:xfrm>
            <a:off x="4543778" y="2728148"/>
            <a:ext cx="1796815" cy="1401704"/>
          </a:xfrm>
          <a:prstGeom prst="rect">
            <a:avLst/>
          </a:prstGeom>
          <a:noFill/>
        </p:spPr>
        <p:txBody>
          <a:bodyPr wrap="square" rtlCol="0">
            <a:prstTxWarp prst="textChevron">
              <a:avLst/>
            </a:prstTxWarp>
            <a:spAutoFit/>
          </a:bodyPr>
          <a:lstStyle/>
          <a:p>
            <a:pPr algn="ctr"/>
            <a:r>
              <a:rPr lang="en-US" sz="8000" spc="-150" dirty="0" smtClean="0">
                <a:effectLst>
                  <a:glow rad="101600">
                    <a:schemeClr val="bg1">
                      <a:alpha val="75000"/>
                    </a:schemeClr>
                  </a:glow>
                </a:effectLst>
                <a:latin typeface="Commador Normal"/>
                <a:cs typeface="Commador Normal"/>
              </a:rPr>
              <a:t>FAITH</a:t>
            </a:r>
            <a:endParaRPr lang="en-US" sz="8000" spc="-150" dirty="0">
              <a:effectLst>
                <a:glow rad="101600">
                  <a:schemeClr val="bg1">
                    <a:alpha val="75000"/>
                  </a:schemeClr>
                </a:glow>
              </a:effectLst>
              <a:latin typeface="Commador Normal"/>
              <a:cs typeface="Commador Normal"/>
            </a:endParaRPr>
          </a:p>
        </p:txBody>
      </p:sp>
      <p:grpSp>
        <p:nvGrpSpPr>
          <p:cNvPr id="4" name="Group 3"/>
          <p:cNvGrpSpPr/>
          <p:nvPr/>
        </p:nvGrpSpPr>
        <p:grpSpPr>
          <a:xfrm>
            <a:off x="649111" y="5750004"/>
            <a:ext cx="8494889" cy="1107996"/>
            <a:chOff x="649111" y="5750004"/>
            <a:chExt cx="8494889" cy="1107996"/>
          </a:xfrm>
        </p:grpSpPr>
        <p:sp>
          <p:nvSpPr>
            <p:cNvPr id="3" name="Rectangle 2"/>
            <p:cNvSpPr/>
            <p:nvPr/>
          </p:nvSpPr>
          <p:spPr>
            <a:xfrm>
              <a:off x="3800352" y="5900792"/>
              <a:ext cx="5343648" cy="957208"/>
            </a:xfrm>
            <a:prstGeom prst="rect">
              <a:avLst/>
            </a:prstGeom>
            <a:solidFill>
              <a:srgbClr val="00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49111" y="5750004"/>
              <a:ext cx="8494889" cy="1107996"/>
            </a:xfrm>
            <a:prstGeom prst="rect">
              <a:avLst/>
            </a:prstGeom>
            <a:noFill/>
          </p:spPr>
          <p:txBody>
            <a:bodyPr wrap="square" rtlCol="0" anchor="t" anchorCtr="0">
              <a:spAutoFit/>
            </a:bodyPr>
            <a:lstStyle/>
            <a:p>
              <a:pPr algn="r"/>
              <a:r>
                <a:rPr lang="en-US" sz="6600" dirty="0" smtClean="0">
                  <a:solidFill>
                    <a:srgbClr val="FFFFFF"/>
                  </a:solidFill>
                  <a:effectLst>
                    <a:glow rad="101600">
                      <a:schemeClr val="tx1">
                        <a:alpha val="75000"/>
                      </a:schemeClr>
                    </a:glow>
                  </a:effectLst>
                  <a:latin typeface="Roadgeek 2005 Series C"/>
                  <a:cs typeface="Roadgeek 2005 Series C"/>
                </a:rPr>
                <a:t>Passing the Torch</a:t>
              </a:r>
              <a:endParaRPr lang="en-US" sz="6600" dirty="0">
                <a:solidFill>
                  <a:srgbClr val="FFFFFF"/>
                </a:solidFill>
                <a:effectLst>
                  <a:glow rad="101600">
                    <a:schemeClr val="tx1">
                      <a:alpha val="75000"/>
                    </a:schemeClr>
                  </a:glow>
                </a:effectLst>
                <a:latin typeface="Roadgeek 2005 Series C"/>
                <a:cs typeface="Roadgeek 2005 Series C"/>
              </a:endParaRPr>
            </a:p>
          </p:txBody>
        </p:sp>
      </p:gr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460376" y="30596"/>
            <a:ext cx="8522297"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The Realities of Life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Age Slows Us Down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The Decay Described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7" name="TextBox 36"/>
          <p:cNvSpPr txBox="1"/>
          <p:nvPr/>
        </p:nvSpPr>
        <p:spPr>
          <a:xfrm>
            <a:off x="3634169" y="2318020"/>
            <a:ext cx="325162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ECCL. 12:1-7</a:t>
            </a:r>
            <a:endParaRPr lang="en-US" sz="2700" b="1" dirty="0">
              <a:latin typeface="Bank Gothic"/>
              <a:cs typeface="Bank Gothic"/>
            </a:endParaRPr>
          </a:p>
        </p:txBody>
      </p:sp>
      <p:sp>
        <p:nvSpPr>
          <p:cNvPr id="39" name="TextBox 38"/>
          <p:cNvSpPr txBox="1"/>
          <p:nvPr/>
        </p:nvSpPr>
        <p:spPr>
          <a:xfrm>
            <a:off x="3636912" y="2903251"/>
            <a:ext cx="324243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PSALM 71:9</a:t>
            </a:r>
            <a:endParaRPr lang="en-US" sz="2700" b="1" dirty="0">
              <a:latin typeface="Bank Gothic"/>
              <a:cs typeface="Bank Gothic"/>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Our Strength Fails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We Don’t Really SEE</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Nehemiah &amp; Jerusalem’s Walls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5" name="TextBox 44"/>
          <p:cNvSpPr txBox="1"/>
          <p:nvPr/>
        </p:nvSpPr>
        <p:spPr>
          <a:xfrm>
            <a:off x="942904" y="4346685"/>
            <a:ext cx="7687550" cy="893138"/>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EZRA 1:1; 2:64; EZRA 7-8; NEH. 2:1; 1:3; 2:13-14; 6:15 </a:t>
            </a:r>
            <a:endParaRPr lang="en-US" sz="2700" b="1" dirty="0">
              <a:latin typeface="Bank Gothic"/>
              <a:cs typeface="Bank Gothic"/>
            </a:endParaRPr>
          </a:p>
        </p:txBody>
      </p:sp>
      <p:sp>
        <p:nvSpPr>
          <p:cNvPr id="46" name="TextBox 45"/>
          <p:cNvSpPr txBox="1"/>
          <p:nvPr/>
        </p:nvSpPr>
        <p:spPr>
          <a:xfrm>
            <a:off x="3636912" y="4931916"/>
            <a:ext cx="324243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NEH. 13:4-13</a:t>
            </a:r>
            <a:endParaRPr lang="en-US" sz="2700" b="1" dirty="0">
              <a:latin typeface="Bank Gothic"/>
              <a:cs typeface="Bank Gothic"/>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His Rebukes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 calcmode="lin" valueType="num">
                                      <p:cBhvr>
                                        <p:cTn id="13"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anim calcmode="lin" valueType="num">
                                      <p:cBhvr>
                                        <p:cTn id="3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par>
                          <p:cTn id="50" fill="hold">
                            <p:stCondLst>
                              <p:cond delay="500"/>
                            </p:stCondLst>
                            <p:childTnLst>
                              <p:par>
                                <p:cTn id="51" presetID="39" presetClass="entr" presetSubtype="0" accel="100000" fill="hold" grpId="0" nodeType="after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p:cTn id="6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63"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64"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grpId="1" nodeType="clickEffect">
                                  <p:stCondLst>
                                    <p:cond delay="0"/>
                                  </p:stCondLst>
                                  <p:childTnLst>
                                    <p:animEffect transition="out" filter="dissolv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par>
                          <p:cTn id="74" fill="hold">
                            <p:stCondLst>
                              <p:cond delay="500"/>
                            </p:stCondLst>
                            <p:childTnLst>
                              <p:par>
                                <p:cTn id="75" presetID="17" presetClass="entr" presetSubtype="1" fill="hold" grpId="0" nodeType="afterEffect">
                                  <p:stCondLst>
                                    <p:cond delay="0"/>
                                  </p:stCondLst>
                                  <p:childTnLst>
                                    <p:set>
                                      <p:cBhvr>
                                        <p:cTn id="76" dur="1" fill="hold">
                                          <p:stCondLst>
                                            <p:cond delay="0"/>
                                          </p:stCondLst>
                                        </p:cTn>
                                        <p:tgtEl>
                                          <p:spTgt spid="47">
                                            <p:txEl>
                                              <p:pRg st="0" end="0"/>
                                            </p:txEl>
                                          </p:spTgt>
                                        </p:tgtEl>
                                        <p:attrNameLst>
                                          <p:attrName>style.visibility</p:attrName>
                                        </p:attrNameLst>
                                      </p:cBhvr>
                                      <p:to>
                                        <p:strVal val="visible"/>
                                      </p:to>
                                    </p:set>
                                    <p:anim calcmode="lin" valueType="num">
                                      <p:cBhvr>
                                        <p:cTn id="77"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8"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9"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80"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5" grpId="0" build="p"/>
      <p:bldP spid="36" grpId="0" build="p"/>
      <p:bldP spid="37" grpId="0" animBg="1"/>
      <p:bldP spid="37" grpId="1" animBg="1"/>
      <p:bldP spid="39" grpId="0" animBg="1"/>
      <p:bldP spid="39" grpId="1" animBg="1"/>
      <p:bldP spid="41" grpId="0" build="p"/>
      <p:bldP spid="43" grpId="0" build="p"/>
      <p:bldP spid="44" grpId="0" build="p"/>
      <p:bldP spid="45" grpId="0" animBg="1"/>
      <p:bldP spid="45" grpId="1" animBg="1"/>
      <p:bldP spid="46" grpId="0" animBg="1"/>
      <p:bldP spid="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460376" y="30596"/>
            <a:ext cx="8573922"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The Realities of Life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Everything/Everyone Passes</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Generations Pass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7" name="TextBox 36"/>
          <p:cNvSpPr txBox="1"/>
          <p:nvPr/>
        </p:nvSpPr>
        <p:spPr>
          <a:xfrm>
            <a:off x="3634169" y="2318020"/>
            <a:ext cx="325162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ECCL. 1:4</a:t>
            </a:r>
            <a:endParaRPr lang="en-US" sz="2700" b="1" dirty="0">
              <a:latin typeface="Bank Gothic"/>
              <a:cs typeface="Bank Gothic"/>
            </a:endParaRPr>
          </a:p>
        </p:txBody>
      </p:sp>
      <p:sp>
        <p:nvSpPr>
          <p:cNvPr id="39" name="TextBox 38"/>
          <p:cNvSpPr txBox="1"/>
          <p:nvPr/>
        </p:nvSpPr>
        <p:spPr>
          <a:xfrm>
            <a:off x="2520824" y="2903251"/>
            <a:ext cx="525332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HEB. 9:27; PSA. 89:48</a:t>
            </a:r>
            <a:endParaRPr lang="en-US" sz="2700" b="1" dirty="0">
              <a:latin typeface="Bank Gothic"/>
              <a:cs typeface="Bank Gothic"/>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All Men Die</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Bible Examples</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Moses &amp; Joshua</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5" name="TextBox 44"/>
          <p:cNvSpPr txBox="1"/>
          <p:nvPr/>
        </p:nvSpPr>
        <p:spPr>
          <a:xfrm>
            <a:off x="3656156" y="4346685"/>
            <a:ext cx="322319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DEUT. 31:1-13</a:t>
            </a:r>
            <a:endParaRPr lang="en-US" sz="2700" b="1" dirty="0">
              <a:latin typeface="Bank Gothic"/>
              <a:cs typeface="Bank Gothic"/>
            </a:endParaRPr>
          </a:p>
        </p:txBody>
      </p:sp>
      <p:sp>
        <p:nvSpPr>
          <p:cNvPr id="46" name="TextBox 45"/>
          <p:cNvSpPr txBox="1"/>
          <p:nvPr/>
        </p:nvSpPr>
        <p:spPr>
          <a:xfrm>
            <a:off x="2020508" y="4931916"/>
            <a:ext cx="630205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CHRON. 22:11-13; 28:8, 9</a:t>
            </a:r>
            <a:endParaRPr lang="en-US" sz="2700" b="1" dirty="0">
              <a:latin typeface="Bank Gothic"/>
              <a:cs typeface="Bank Gothic"/>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David &amp; Solomon</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3" name="Content Placeholder 6"/>
          <p:cNvSpPr txBox="1">
            <a:spLocks/>
          </p:cNvSpPr>
          <p:nvPr/>
        </p:nvSpPr>
        <p:spPr>
          <a:xfrm>
            <a:off x="460375" y="477407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Elijah &amp; Elisha</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4" name="TextBox 13"/>
          <p:cNvSpPr txBox="1"/>
          <p:nvPr/>
        </p:nvSpPr>
        <p:spPr>
          <a:xfrm>
            <a:off x="1308519" y="5538250"/>
            <a:ext cx="736042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KGS. 19:19-21; 2</a:t>
            </a:r>
            <a:r>
              <a:rPr lang="en-US" sz="2700" b="1" baseline="30000" dirty="0" smtClean="0">
                <a:latin typeface="Bank Gothic"/>
                <a:cs typeface="Bank Gothic"/>
              </a:rPr>
              <a:t>ND</a:t>
            </a:r>
            <a:r>
              <a:rPr lang="en-US" sz="2700" b="1" dirty="0" smtClean="0">
                <a:latin typeface="Bank Gothic"/>
                <a:cs typeface="Bank Gothic"/>
              </a:rPr>
              <a:t> KGS. 2:1-13</a:t>
            </a:r>
            <a:endParaRPr lang="en-US" sz="2700" b="1" dirty="0">
              <a:latin typeface="Bank Gothic"/>
              <a:cs typeface="Bank Gothic"/>
            </a:endParaRPr>
          </a:p>
        </p:txBody>
      </p:sp>
      <p:sp>
        <p:nvSpPr>
          <p:cNvPr id="15" name="TextBox 14"/>
          <p:cNvSpPr txBox="1"/>
          <p:nvPr/>
        </p:nvSpPr>
        <p:spPr>
          <a:xfrm>
            <a:off x="2424609" y="6123481"/>
            <a:ext cx="5455372"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 1:13; 2:2; 4:2-8</a:t>
            </a:r>
            <a:endParaRPr lang="en-US" sz="2700" b="1" dirty="0">
              <a:latin typeface="Bank Gothic"/>
              <a:cs typeface="Bank Gothic"/>
            </a:endParaRPr>
          </a:p>
        </p:txBody>
      </p:sp>
      <p:sp>
        <p:nvSpPr>
          <p:cNvPr id="16" name="Content Placeholder 6"/>
          <p:cNvSpPr txBox="1">
            <a:spLocks/>
          </p:cNvSpPr>
          <p:nvPr/>
        </p:nvSpPr>
        <p:spPr>
          <a:xfrm>
            <a:off x="460375" y="539373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Paul &amp; Timothy</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52004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25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6">
                                            <p:txEl>
                                              <p:pRg st="0" end="0"/>
                                            </p:txEl>
                                          </p:spTgt>
                                        </p:tgtEl>
                                        <p:attrNameLst>
                                          <p:attrName>style.visibility</p:attrName>
                                        </p:attrNameLst>
                                      </p:cBhvr>
                                      <p:to>
                                        <p:strVal val="visible"/>
                                      </p:to>
                                    </p:set>
                                    <p:anim calcmode="lin" valueType="num">
                                      <p:cBhvr>
                                        <p:cTn id="15"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17"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18"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1" nodeType="clickEffect">
                                  <p:stCondLst>
                                    <p:cond delay="0"/>
                                  </p:stCondLst>
                                  <p:childTnLst>
                                    <p:animEffect transition="out" filter="dissolve">
                                      <p:cBhvr>
                                        <p:cTn id="26" dur="500"/>
                                        <p:tgtEl>
                                          <p:spTgt spid="37"/>
                                        </p:tgtEl>
                                      </p:cBhvr>
                                    </p:animEffect>
                                    <p:set>
                                      <p:cBhvr>
                                        <p:cTn id="27" dur="1" fill="hold">
                                          <p:stCondLst>
                                            <p:cond delay="499"/>
                                          </p:stCondLst>
                                        </p:cTn>
                                        <p:tgtEl>
                                          <p:spTgt spid="37"/>
                                        </p:tgtEl>
                                        <p:attrNameLst>
                                          <p:attrName>style.visibility</p:attrName>
                                        </p:attrNameLst>
                                      </p:cBhvr>
                                      <p:to>
                                        <p:strVal val="hidden"/>
                                      </p:to>
                                    </p:set>
                                  </p:childTnLst>
                                </p:cTn>
                              </p:par>
                            </p:childTnLst>
                          </p:cTn>
                        </p:par>
                        <p:par>
                          <p:cTn id="28" fill="hold">
                            <p:stCondLst>
                              <p:cond delay="500"/>
                            </p:stCondLst>
                            <p:childTnLst>
                              <p:par>
                                <p:cTn id="29" presetID="17" presetClass="entr" presetSubtype="1" fill="hold" grpId="0" nodeType="afterEffect">
                                  <p:stCondLst>
                                    <p:cond delay="0"/>
                                  </p:stCondLst>
                                  <p:childTnLst>
                                    <p:set>
                                      <p:cBhvr>
                                        <p:cTn id="30" dur="1" fill="hold">
                                          <p:stCondLst>
                                            <p:cond delay="0"/>
                                          </p:stCondLst>
                                        </p:cTn>
                                        <p:tgtEl>
                                          <p:spTgt spid="41">
                                            <p:txEl>
                                              <p:pRg st="0" end="0"/>
                                            </p:txEl>
                                          </p:spTgt>
                                        </p:tgtEl>
                                        <p:attrNameLst>
                                          <p:attrName>style.visibility</p:attrName>
                                        </p:attrNameLst>
                                      </p:cBhvr>
                                      <p:to>
                                        <p:strVal val="visible"/>
                                      </p:to>
                                    </p:set>
                                    <p:anim calcmode="lin" valueType="num">
                                      <p:cBhvr>
                                        <p:cTn id="3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2"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3"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34"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1" nodeType="clickEffect">
                                  <p:stCondLst>
                                    <p:cond delay="0"/>
                                  </p:stCondLst>
                                  <p:childTnLst>
                                    <p:animEffect transition="out" filter="dissolve">
                                      <p:cBhvr>
                                        <p:cTn id="42" dur="500"/>
                                        <p:tgtEl>
                                          <p:spTgt spid="39"/>
                                        </p:tgtEl>
                                      </p:cBhvr>
                                    </p:animEffect>
                                    <p:set>
                                      <p:cBhvr>
                                        <p:cTn id="43" dur="1" fill="hold">
                                          <p:stCondLst>
                                            <p:cond delay="499"/>
                                          </p:stCondLst>
                                        </p:cTn>
                                        <p:tgtEl>
                                          <p:spTgt spid="39"/>
                                        </p:tgtEl>
                                        <p:attrNameLst>
                                          <p:attrName>style.visibility</p:attrName>
                                        </p:attrNameLst>
                                      </p:cBhvr>
                                      <p:to>
                                        <p:strVal val="hidden"/>
                                      </p:to>
                                    </p:set>
                                  </p:childTnLst>
                                </p:cTn>
                              </p:par>
                            </p:childTnLst>
                          </p:cTn>
                        </p:par>
                        <p:par>
                          <p:cTn id="44" fill="hold">
                            <p:stCondLst>
                              <p:cond delay="500"/>
                            </p:stCondLst>
                            <p:childTnLst>
                              <p:par>
                                <p:cTn id="45" presetID="39" presetClass="entr" presetSubtype="0" accel="100000" fill="hold" grpId="0" nodeType="after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 calcmode="lin" valueType="num">
                                      <p:cBhvr>
                                        <p:cTn id="47"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 fill="hold" grpId="0" nodeType="clickEffect">
                                  <p:stCondLst>
                                    <p:cond delay="0"/>
                                  </p:stCondLst>
                                  <p:childTnLst>
                                    <p:set>
                                      <p:cBhvr>
                                        <p:cTn id="54" dur="1" fill="hold">
                                          <p:stCondLst>
                                            <p:cond delay="0"/>
                                          </p:stCondLst>
                                        </p:cTn>
                                        <p:tgtEl>
                                          <p:spTgt spid="44">
                                            <p:txEl>
                                              <p:pRg st="0" end="0"/>
                                            </p:txEl>
                                          </p:spTgt>
                                        </p:tgtEl>
                                        <p:attrNameLst>
                                          <p:attrName>style.visibility</p:attrName>
                                        </p:attrNameLst>
                                      </p:cBhvr>
                                      <p:to>
                                        <p:strVal val="visible"/>
                                      </p:to>
                                    </p:set>
                                    <p:anim calcmode="lin" valueType="num">
                                      <p:cBhvr>
                                        <p:cTn id="55"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57"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58"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1" nodeType="clickEffect">
                                  <p:stCondLst>
                                    <p:cond delay="0"/>
                                  </p:stCondLst>
                                  <p:childTnLst>
                                    <p:animEffect transition="out" filter="dissolve">
                                      <p:cBhvr>
                                        <p:cTn id="66" dur="500"/>
                                        <p:tgtEl>
                                          <p:spTgt spid="45"/>
                                        </p:tgtEl>
                                      </p:cBhvr>
                                    </p:animEffect>
                                    <p:set>
                                      <p:cBhvr>
                                        <p:cTn id="67" dur="1" fill="hold">
                                          <p:stCondLst>
                                            <p:cond delay="499"/>
                                          </p:stCondLst>
                                        </p:cTn>
                                        <p:tgtEl>
                                          <p:spTgt spid="45"/>
                                        </p:tgtEl>
                                        <p:attrNameLst>
                                          <p:attrName>style.visibility</p:attrName>
                                        </p:attrNameLst>
                                      </p:cBhvr>
                                      <p:to>
                                        <p:strVal val="hidden"/>
                                      </p:to>
                                    </p:set>
                                  </p:childTnLst>
                                </p:cTn>
                              </p:par>
                            </p:childTnLst>
                          </p:cTn>
                        </p:par>
                        <p:par>
                          <p:cTn id="68" fill="hold">
                            <p:stCondLst>
                              <p:cond delay="500"/>
                            </p:stCondLst>
                            <p:childTnLst>
                              <p:par>
                                <p:cTn id="69" presetID="17" presetClass="entr" presetSubtype="1" fill="hold" grpId="0" nodeType="afterEffect">
                                  <p:stCondLst>
                                    <p:cond delay="0"/>
                                  </p:stCondLst>
                                  <p:childTnLst>
                                    <p:set>
                                      <p:cBhvr>
                                        <p:cTn id="70" dur="1" fill="hold">
                                          <p:stCondLst>
                                            <p:cond delay="0"/>
                                          </p:stCondLst>
                                        </p:cTn>
                                        <p:tgtEl>
                                          <p:spTgt spid="47">
                                            <p:txEl>
                                              <p:pRg st="0" end="0"/>
                                            </p:txEl>
                                          </p:spTgt>
                                        </p:tgtEl>
                                        <p:attrNameLst>
                                          <p:attrName>style.visibility</p:attrName>
                                        </p:attrNameLst>
                                      </p:cBhvr>
                                      <p:to>
                                        <p:strVal val="visible"/>
                                      </p:to>
                                    </p:set>
                                    <p:anim calcmode="lin" valueType="num">
                                      <p:cBhvr>
                                        <p:cTn id="7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3"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74"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xit" presetSubtype="0" fill="hold" grpId="1" nodeType="clickEffect">
                                  <p:stCondLst>
                                    <p:cond delay="0"/>
                                  </p:stCondLst>
                                  <p:childTnLst>
                                    <p:animEffect transition="out" filter="dissolve">
                                      <p:cBhvr>
                                        <p:cTn id="82" dur="500"/>
                                        <p:tgtEl>
                                          <p:spTgt spid="46"/>
                                        </p:tgtEl>
                                      </p:cBhvr>
                                    </p:animEffect>
                                    <p:set>
                                      <p:cBhvr>
                                        <p:cTn id="83" dur="1" fill="hold">
                                          <p:stCondLst>
                                            <p:cond delay="499"/>
                                          </p:stCondLst>
                                        </p:cTn>
                                        <p:tgtEl>
                                          <p:spTgt spid="46"/>
                                        </p:tgtEl>
                                        <p:attrNameLst>
                                          <p:attrName>style.visibility</p:attrName>
                                        </p:attrNameLst>
                                      </p:cBhvr>
                                      <p:to>
                                        <p:strVal val="hidden"/>
                                      </p:to>
                                    </p:set>
                                  </p:childTnLst>
                                </p:cTn>
                              </p:par>
                            </p:childTnLst>
                          </p:cTn>
                        </p:par>
                        <p:par>
                          <p:cTn id="84" fill="hold">
                            <p:stCondLst>
                              <p:cond delay="500"/>
                            </p:stCondLst>
                            <p:childTnLst>
                              <p:par>
                                <p:cTn id="85" presetID="17" presetClass="entr" presetSubtype="1" fill="hold" grpId="0" nodeType="afterEffect">
                                  <p:stCondLst>
                                    <p:cond delay="0"/>
                                  </p:stCondLst>
                                  <p:childTnLst>
                                    <p:set>
                                      <p:cBhvr>
                                        <p:cTn id="86" dur="1" fill="hold">
                                          <p:stCondLst>
                                            <p:cond delay="0"/>
                                          </p:stCondLst>
                                        </p:cTn>
                                        <p:tgtEl>
                                          <p:spTgt spid="13">
                                            <p:txEl>
                                              <p:pRg st="0" end="0"/>
                                            </p:txEl>
                                          </p:spTgt>
                                        </p:tgtEl>
                                        <p:attrNameLst>
                                          <p:attrName>style.visibility</p:attrName>
                                        </p:attrNameLst>
                                      </p:cBhvr>
                                      <p:to>
                                        <p:strVal val="visible"/>
                                      </p:to>
                                    </p:set>
                                    <p:anim calcmode="lin" valueType="num">
                                      <p:cBhvr>
                                        <p:cTn id="8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13">
                                            <p:txEl>
                                              <p:pRg st="0" end="0"/>
                                            </p:txEl>
                                          </p:spTgt>
                                        </p:tgtEl>
                                        <p:attrNameLst>
                                          <p:attrName>ppt_y</p:attrName>
                                        </p:attrNameLst>
                                      </p:cBhvr>
                                      <p:tavLst>
                                        <p:tav tm="0">
                                          <p:val>
                                            <p:strVal val="#ppt_y-#ppt_h/2"/>
                                          </p:val>
                                        </p:tav>
                                        <p:tav tm="100000">
                                          <p:val>
                                            <p:strVal val="#ppt_y"/>
                                          </p:val>
                                        </p:tav>
                                      </p:tavLst>
                                    </p:anim>
                                    <p:anim calcmode="lin" valueType="num">
                                      <p:cBhvr>
                                        <p:cTn id="89" dur="500" fill="hold"/>
                                        <p:tgtEl>
                                          <p:spTgt spid="13">
                                            <p:txEl>
                                              <p:pRg st="0" end="0"/>
                                            </p:txEl>
                                          </p:spTgt>
                                        </p:tgtEl>
                                        <p:attrNameLst>
                                          <p:attrName>ppt_w</p:attrName>
                                        </p:attrNameLst>
                                      </p:cBhvr>
                                      <p:tavLst>
                                        <p:tav tm="0">
                                          <p:val>
                                            <p:strVal val="#ppt_w"/>
                                          </p:val>
                                        </p:tav>
                                        <p:tav tm="100000">
                                          <p:val>
                                            <p:strVal val="#ppt_w"/>
                                          </p:val>
                                        </p:tav>
                                      </p:tavLst>
                                    </p:anim>
                                    <p:anim calcmode="lin" valueType="num">
                                      <p:cBhvr>
                                        <p:cTn id="90"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par>
                          <p:cTn id="91" fill="hold">
                            <p:stCondLst>
                              <p:cond delay="1000"/>
                            </p:stCondLst>
                            <p:childTnLst>
                              <p:par>
                                <p:cTn id="92" presetID="10" presetClass="entr" presetSubtype="0" fill="hold" grpId="0"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fade">
                                      <p:cBhvr>
                                        <p:cTn id="94" dur="500"/>
                                        <p:tgtEl>
                                          <p:spTgt spid="14"/>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xit" presetSubtype="0" fill="hold" grpId="1" nodeType="clickEffect">
                                  <p:stCondLst>
                                    <p:cond delay="0"/>
                                  </p:stCondLst>
                                  <p:childTnLst>
                                    <p:animEffect transition="out" filter="dissolve">
                                      <p:cBhvr>
                                        <p:cTn id="98" dur="500"/>
                                        <p:tgtEl>
                                          <p:spTgt spid="14"/>
                                        </p:tgtEl>
                                      </p:cBhvr>
                                    </p:animEffect>
                                    <p:set>
                                      <p:cBhvr>
                                        <p:cTn id="99" dur="1" fill="hold">
                                          <p:stCondLst>
                                            <p:cond delay="499"/>
                                          </p:stCondLst>
                                        </p:cTn>
                                        <p:tgtEl>
                                          <p:spTgt spid="14"/>
                                        </p:tgtEl>
                                        <p:attrNameLst>
                                          <p:attrName>style.visibility</p:attrName>
                                        </p:attrNameLst>
                                      </p:cBhvr>
                                      <p:to>
                                        <p:strVal val="hidden"/>
                                      </p:to>
                                    </p:set>
                                  </p:childTnLst>
                                </p:cTn>
                              </p:par>
                            </p:childTnLst>
                          </p:cTn>
                        </p:par>
                        <p:par>
                          <p:cTn id="100" fill="hold">
                            <p:stCondLst>
                              <p:cond delay="500"/>
                            </p:stCondLst>
                            <p:childTnLst>
                              <p:par>
                                <p:cTn id="101" presetID="17" presetClass="entr" presetSubtype="1" fill="hold" grpId="0" nodeType="afterEffect">
                                  <p:stCondLst>
                                    <p:cond delay="0"/>
                                  </p:stCondLst>
                                  <p:childTnLst>
                                    <p:set>
                                      <p:cBhvr>
                                        <p:cTn id="102" dur="1" fill="hold">
                                          <p:stCondLst>
                                            <p:cond delay="0"/>
                                          </p:stCondLst>
                                        </p:cTn>
                                        <p:tgtEl>
                                          <p:spTgt spid="16">
                                            <p:txEl>
                                              <p:pRg st="0" end="0"/>
                                            </p:txEl>
                                          </p:spTgt>
                                        </p:tgtEl>
                                        <p:attrNameLst>
                                          <p:attrName>style.visibility</p:attrName>
                                        </p:attrNameLst>
                                      </p:cBhvr>
                                      <p:to>
                                        <p:strVal val="visible"/>
                                      </p:to>
                                    </p:set>
                                    <p:anim calcmode="lin" valueType="num">
                                      <p:cBhvr>
                                        <p:cTn id="10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04" dur="500" fill="hold"/>
                                        <p:tgtEl>
                                          <p:spTgt spid="16">
                                            <p:txEl>
                                              <p:pRg st="0" end="0"/>
                                            </p:txEl>
                                          </p:spTgt>
                                        </p:tgtEl>
                                        <p:attrNameLst>
                                          <p:attrName>ppt_y</p:attrName>
                                        </p:attrNameLst>
                                      </p:cBhvr>
                                      <p:tavLst>
                                        <p:tav tm="0">
                                          <p:val>
                                            <p:strVal val="#ppt_y-#ppt_h/2"/>
                                          </p:val>
                                        </p:tav>
                                        <p:tav tm="100000">
                                          <p:val>
                                            <p:strVal val="#ppt_y"/>
                                          </p:val>
                                        </p:tav>
                                      </p:tavLst>
                                    </p:anim>
                                    <p:anim calcmode="lin" valueType="num">
                                      <p:cBhvr>
                                        <p:cTn id="105" dur="500" fill="hold"/>
                                        <p:tgtEl>
                                          <p:spTgt spid="16">
                                            <p:txEl>
                                              <p:pRg st="0" end="0"/>
                                            </p:txEl>
                                          </p:spTgt>
                                        </p:tgtEl>
                                        <p:attrNameLst>
                                          <p:attrName>ppt_w</p:attrName>
                                        </p:attrNameLst>
                                      </p:cBhvr>
                                      <p:tavLst>
                                        <p:tav tm="0">
                                          <p:val>
                                            <p:strVal val="#ppt_w"/>
                                          </p:val>
                                        </p:tav>
                                        <p:tav tm="100000">
                                          <p:val>
                                            <p:strVal val="#ppt_w"/>
                                          </p:val>
                                        </p:tav>
                                      </p:tavLst>
                                    </p:anim>
                                    <p:anim calcmode="lin" valueType="num">
                                      <p:cBhvr>
                                        <p:cTn id="106" dur="500" fill="hold"/>
                                        <p:tgtEl>
                                          <p:spTgt spid="16">
                                            <p:txEl>
                                              <p:pRg st="0" end="0"/>
                                            </p:txEl>
                                          </p:spTgt>
                                        </p:tgtEl>
                                        <p:attrNameLst>
                                          <p:attrName>ppt_h</p:attrName>
                                        </p:attrNameLst>
                                      </p:cBhvr>
                                      <p:tavLst>
                                        <p:tav tm="0">
                                          <p:val>
                                            <p:fltVal val="0"/>
                                          </p:val>
                                        </p:tav>
                                        <p:tav tm="100000">
                                          <p:val>
                                            <p:strVal val="#ppt_h"/>
                                          </p:val>
                                        </p:tav>
                                      </p:tavLst>
                                    </p:anim>
                                  </p:childTnLst>
                                </p:cTn>
                              </p:par>
                            </p:childTnLst>
                          </p:cTn>
                        </p:par>
                        <p:par>
                          <p:cTn id="107" fill="hold">
                            <p:stCondLst>
                              <p:cond delay="1000"/>
                            </p:stCondLst>
                            <p:childTnLst>
                              <p:par>
                                <p:cTn id="108" presetID="10"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fade">
                                      <p:cBhvr>
                                        <p:cTn id="1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P spid="36" grpId="0" build="p"/>
      <p:bldP spid="37" grpId="0" animBg="1"/>
      <p:bldP spid="37" grpId="1" animBg="1"/>
      <p:bldP spid="39" grpId="0" animBg="1"/>
      <p:bldP spid="39" grpId="1" animBg="1"/>
      <p:bldP spid="41" grpId="0" build="p"/>
      <p:bldP spid="43" grpId="0" build="p"/>
      <p:bldP spid="44" grpId="0" build="p"/>
      <p:bldP spid="45" grpId="0" animBg="1"/>
      <p:bldP spid="45" grpId="1" animBg="1"/>
      <p:bldP spid="46" grpId="0" animBg="1"/>
      <p:bldP spid="46" grpId="1" animBg="1"/>
      <p:bldP spid="47" grpId="0" build="p"/>
      <p:bldP spid="13" grpId="0" build="p"/>
      <p:bldP spid="14" grpId="0" animBg="1"/>
      <p:bldP spid="14" grpId="1" animBg="1"/>
      <p:bldP spid="15" grpId="0" animBg="1"/>
      <p:bldP spid="1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Who?</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Parents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1" name="Title 1"/>
          <p:cNvSpPr>
            <a:spLocks noGrp="1"/>
          </p:cNvSpPr>
          <p:nvPr>
            <p:ph type="title"/>
          </p:nvPr>
        </p:nvSpPr>
        <p:spPr>
          <a:xfrm>
            <a:off x="460375" y="22947"/>
            <a:ext cx="8683625" cy="837707"/>
          </a:xfrm>
        </p:spPr>
        <p:txBody>
          <a:bodyPr anchor="t" anchorCtr="0">
            <a:noAutofit/>
          </a:bodyPr>
          <a:lstStyle/>
          <a:p>
            <a:pPr algn="l"/>
            <a:r>
              <a:rPr lang="en-US" b="1" i="1" spc="-150" dirty="0" smtClean="0">
                <a:solidFill>
                  <a:schemeClr val="bg1"/>
                </a:solidFill>
                <a:effectLst>
                  <a:outerShdw blurRad="50800" dist="76200" dir="2700000" algn="tl" rotWithShape="0">
                    <a:srgbClr val="000000">
                      <a:alpha val="60000"/>
                    </a:srgbClr>
                  </a:outerShdw>
                </a:effectLst>
                <a:latin typeface="Book Antiqua"/>
                <a:cs typeface="Book Antiqua"/>
              </a:rPr>
              <a:t>Who/Why We Must Pass the Torch</a:t>
            </a:r>
            <a:endParaRPr lang="en-US" b="1" i="1" spc="-150"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15" name="TextBox 14"/>
          <p:cNvSpPr txBox="1"/>
          <p:nvPr/>
        </p:nvSpPr>
        <p:spPr>
          <a:xfrm>
            <a:off x="2916296" y="2318020"/>
            <a:ext cx="460022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DEUT. 6:6-9; EPH. 6:4</a:t>
            </a:r>
            <a:endParaRPr lang="en-US" sz="2700" b="1" dirty="0">
              <a:latin typeface="Bank Gothic"/>
              <a:cs typeface="Bank Gothic"/>
            </a:endParaRPr>
          </a:p>
        </p:txBody>
      </p:sp>
      <p:sp>
        <p:nvSpPr>
          <p:cNvPr id="16" name="TextBox 15"/>
          <p:cNvSpPr txBox="1"/>
          <p:nvPr/>
        </p:nvSpPr>
        <p:spPr>
          <a:xfrm>
            <a:off x="3396074" y="2903251"/>
            <a:ext cx="363125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ACTS 20:28, 29</a:t>
            </a:r>
            <a:endParaRPr lang="en-US" sz="2700" b="1" dirty="0">
              <a:latin typeface="Bank Gothic"/>
              <a:cs typeface="Bank Gothic"/>
            </a:endParaRPr>
          </a:p>
        </p:txBody>
      </p:sp>
      <p:sp>
        <p:nvSpPr>
          <p:cNvPr id="18"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Elders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0" name="TextBox 19"/>
          <p:cNvSpPr txBox="1"/>
          <p:nvPr/>
        </p:nvSpPr>
        <p:spPr>
          <a:xfrm>
            <a:off x="3160889" y="3516594"/>
            <a:ext cx="407340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TIMOTHY 4:2-5</a:t>
            </a:r>
            <a:endParaRPr lang="en-US" sz="2700" b="1" dirty="0">
              <a:latin typeface="Bank Gothic"/>
              <a:cs typeface="Bank Gothic"/>
            </a:endParaRPr>
          </a:p>
        </p:txBody>
      </p:sp>
      <p:sp>
        <p:nvSpPr>
          <p:cNvPr id="25" name="Content Placeholder 6"/>
          <p:cNvSpPr txBox="1">
            <a:spLocks/>
          </p:cNvSpPr>
          <p:nvPr/>
        </p:nvSpPr>
        <p:spPr>
          <a:xfrm>
            <a:off x="460375" y="2786843"/>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Preachers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6" name="TextBox 25"/>
          <p:cNvSpPr txBox="1"/>
          <p:nvPr/>
        </p:nvSpPr>
        <p:spPr>
          <a:xfrm>
            <a:off x="3396074" y="4102309"/>
            <a:ext cx="363125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TIMOTHY 2:2</a:t>
            </a:r>
            <a:endParaRPr lang="en-US" sz="2700" b="1" dirty="0">
              <a:latin typeface="Bank Gothic"/>
              <a:cs typeface="Bank Gothic"/>
            </a:endParaRPr>
          </a:p>
        </p:txBody>
      </p:sp>
      <p:sp>
        <p:nvSpPr>
          <p:cNvPr id="27" name="Content Placeholder 6"/>
          <p:cNvSpPr txBox="1">
            <a:spLocks/>
          </p:cNvSpPr>
          <p:nvPr/>
        </p:nvSpPr>
        <p:spPr>
          <a:xfrm>
            <a:off x="460375" y="3372558"/>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Teachers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0" name="TextBox 29"/>
          <p:cNvSpPr txBox="1"/>
          <p:nvPr/>
        </p:nvSpPr>
        <p:spPr>
          <a:xfrm>
            <a:off x="3480742" y="4706245"/>
            <a:ext cx="345505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PETER 3:15</a:t>
            </a:r>
            <a:endParaRPr lang="en-US" sz="2700" b="1" dirty="0">
              <a:latin typeface="Bank Gothic"/>
              <a:cs typeface="Bank Gothic"/>
            </a:endParaRPr>
          </a:p>
        </p:txBody>
      </p:sp>
      <p:sp>
        <p:nvSpPr>
          <p:cNvPr id="31" name="Content Placeholder 6"/>
          <p:cNvSpPr txBox="1">
            <a:spLocks/>
          </p:cNvSpPr>
          <p:nvPr/>
        </p:nvSpPr>
        <p:spPr>
          <a:xfrm>
            <a:off x="460375" y="3985901"/>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All Disciples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 calcmode="lin" valueType="num">
                                      <p:cBhvr>
                                        <p:cTn id="2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18">
                                            <p:txEl>
                                              <p:pRg st="0" end="0"/>
                                            </p:txEl>
                                          </p:spTgt>
                                        </p:tgtEl>
                                        <p:attrNameLst>
                                          <p:attrName>style.visibility</p:attrName>
                                        </p:attrNameLst>
                                      </p:cBhvr>
                                      <p:to>
                                        <p:strVal val="visible"/>
                                      </p:to>
                                    </p:set>
                                    <p:anim calcmode="lin" valueType="num">
                                      <p:cBhvr>
                                        <p:cTn id="3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18">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18">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16"/>
                                        </p:tgtEl>
                                      </p:cBhvr>
                                    </p:animEffect>
                                    <p:set>
                                      <p:cBhvr>
                                        <p:cTn id="49" dur="1" fill="hold">
                                          <p:stCondLst>
                                            <p:cond delay="499"/>
                                          </p:stCondLst>
                                        </p:cTn>
                                        <p:tgtEl>
                                          <p:spTgt spid="16"/>
                                        </p:tgtEl>
                                        <p:attrNameLst>
                                          <p:attrName>style.visibility</p:attrName>
                                        </p:attrNameLst>
                                      </p:cBhvr>
                                      <p:to>
                                        <p:strVal val="hidden"/>
                                      </p:to>
                                    </p:set>
                                  </p:childTnLst>
                                </p:cTn>
                              </p:par>
                            </p:childTnLst>
                          </p:cTn>
                        </p:par>
                        <p:par>
                          <p:cTn id="50" fill="hold">
                            <p:stCondLst>
                              <p:cond delay="500"/>
                            </p:stCondLst>
                            <p:childTnLst>
                              <p:par>
                                <p:cTn id="51" presetID="17" presetClass="entr" presetSubtype="1" fill="hold" grpId="0" nodeType="after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 calcmode="lin" valueType="num">
                                      <p:cBhvr>
                                        <p:cTn id="5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25">
                                            <p:txEl>
                                              <p:pRg st="0" end="0"/>
                                            </p:txEl>
                                          </p:spTgt>
                                        </p:tgtEl>
                                        <p:attrNameLst>
                                          <p:attrName>ppt_y</p:attrName>
                                        </p:attrNameLst>
                                      </p:cBhvr>
                                      <p:tavLst>
                                        <p:tav tm="0">
                                          <p:val>
                                            <p:strVal val="#ppt_y-#ppt_h/2"/>
                                          </p:val>
                                        </p:tav>
                                        <p:tav tm="100000">
                                          <p:val>
                                            <p:strVal val="#ppt_y"/>
                                          </p:val>
                                        </p:tav>
                                      </p:tavLst>
                                    </p:anim>
                                    <p:anim calcmode="lin" valueType="num">
                                      <p:cBhvr>
                                        <p:cTn id="55" dur="500" fill="hold"/>
                                        <p:tgtEl>
                                          <p:spTgt spid="25">
                                            <p:txEl>
                                              <p:pRg st="0" end="0"/>
                                            </p:txEl>
                                          </p:spTgt>
                                        </p:tgtEl>
                                        <p:attrNameLst>
                                          <p:attrName>ppt_w</p:attrName>
                                        </p:attrNameLst>
                                      </p:cBhvr>
                                      <p:tavLst>
                                        <p:tav tm="0">
                                          <p:val>
                                            <p:strVal val="#ppt_w"/>
                                          </p:val>
                                        </p:tav>
                                        <p:tav tm="100000">
                                          <p:val>
                                            <p:strVal val="#ppt_w"/>
                                          </p:val>
                                        </p:tav>
                                      </p:tavLst>
                                    </p:anim>
                                    <p:anim calcmode="lin" valueType="num">
                                      <p:cBhvr>
                                        <p:cTn id="56" dur="500" fill="hold"/>
                                        <p:tgtEl>
                                          <p:spTgt spid="25">
                                            <p:txEl>
                                              <p:pRg st="0" end="0"/>
                                            </p:txEl>
                                          </p:spTgt>
                                        </p:tgtEl>
                                        <p:attrNameLst>
                                          <p:attrName>ppt_h</p:attrName>
                                        </p:attrNameLst>
                                      </p:cBhvr>
                                      <p:tavLst>
                                        <p:tav tm="0">
                                          <p:val>
                                            <p:fltVal val="0"/>
                                          </p:val>
                                        </p:tav>
                                        <p:tav tm="100000">
                                          <p:val>
                                            <p:strVal val="#ppt_h"/>
                                          </p:val>
                                        </p:tav>
                                      </p:tavLst>
                                    </p:anim>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xit" presetSubtype="0" fill="hold" grpId="1" nodeType="clickEffect">
                                  <p:stCondLst>
                                    <p:cond delay="0"/>
                                  </p:stCondLst>
                                  <p:childTnLst>
                                    <p:animEffect transition="out" filter="dissolve">
                                      <p:cBhvr>
                                        <p:cTn id="64" dur="500"/>
                                        <p:tgtEl>
                                          <p:spTgt spid="20"/>
                                        </p:tgtEl>
                                      </p:cBhvr>
                                    </p:animEffect>
                                    <p:set>
                                      <p:cBhvr>
                                        <p:cTn id="65" dur="1" fill="hold">
                                          <p:stCondLst>
                                            <p:cond delay="499"/>
                                          </p:stCondLst>
                                        </p:cTn>
                                        <p:tgtEl>
                                          <p:spTgt spid="20"/>
                                        </p:tgtEl>
                                        <p:attrNameLst>
                                          <p:attrName>style.visibility</p:attrName>
                                        </p:attrNameLst>
                                      </p:cBhvr>
                                      <p:to>
                                        <p:strVal val="hidden"/>
                                      </p:to>
                                    </p:set>
                                  </p:childTnLst>
                                </p:cTn>
                              </p:par>
                            </p:childTnLst>
                          </p:cTn>
                        </p:par>
                        <p:par>
                          <p:cTn id="66" fill="hold">
                            <p:stCondLst>
                              <p:cond delay="500"/>
                            </p:stCondLst>
                            <p:childTnLst>
                              <p:par>
                                <p:cTn id="67" presetID="17" presetClass="entr" presetSubtype="1" fill="hold" grpId="0" nodeType="afterEffect">
                                  <p:stCondLst>
                                    <p:cond delay="0"/>
                                  </p:stCondLst>
                                  <p:childTnLst>
                                    <p:set>
                                      <p:cBhvr>
                                        <p:cTn id="68" dur="1" fill="hold">
                                          <p:stCondLst>
                                            <p:cond delay="0"/>
                                          </p:stCondLst>
                                        </p:cTn>
                                        <p:tgtEl>
                                          <p:spTgt spid="27">
                                            <p:txEl>
                                              <p:pRg st="0" end="0"/>
                                            </p:txEl>
                                          </p:spTgt>
                                        </p:tgtEl>
                                        <p:attrNameLst>
                                          <p:attrName>style.visibility</p:attrName>
                                        </p:attrNameLst>
                                      </p:cBhvr>
                                      <p:to>
                                        <p:strVal val="visible"/>
                                      </p:to>
                                    </p:set>
                                    <p:anim calcmode="lin" valueType="num">
                                      <p:cBhvr>
                                        <p:cTn id="69"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70" dur="500" fill="hold"/>
                                        <p:tgtEl>
                                          <p:spTgt spid="27">
                                            <p:txEl>
                                              <p:pRg st="0" end="0"/>
                                            </p:txEl>
                                          </p:spTgt>
                                        </p:tgtEl>
                                        <p:attrNameLst>
                                          <p:attrName>ppt_y</p:attrName>
                                        </p:attrNameLst>
                                      </p:cBhvr>
                                      <p:tavLst>
                                        <p:tav tm="0">
                                          <p:val>
                                            <p:strVal val="#ppt_y-#ppt_h/2"/>
                                          </p:val>
                                        </p:tav>
                                        <p:tav tm="100000">
                                          <p:val>
                                            <p:strVal val="#ppt_y"/>
                                          </p:val>
                                        </p:tav>
                                      </p:tavLst>
                                    </p:anim>
                                    <p:anim calcmode="lin" valueType="num">
                                      <p:cBhvr>
                                        <p:cTn id="71" dur="500" fill="hold"/>
                                        <p:tgtEl>
                                          <p:spTgt spid="27">
                                            <p:txEl>
                                              <p:pRg st="0" end="0"/>
                                            </p:txEl>
                                          </p:spTgt>
                                        </p:tgtEl>
                                        <p:attrNameLst>
                                          <p:attrName>ppt_w</p:attrName>
                                        </p:attrNameLst>
                                      </p:cBhvr>
                                      <p:tavLst>
                                        <p:tav tm="0">
                                          <p:val>
                                            <p:strVal val="#ppt_w"/>
                                          </p:val>
                                        </p:tav>
                                        <p:tav tm="100000">
                                          <p:val>
                                            <p:strVal val="#ppt_w"/>
                                          </p:val>
                                        </p:tav>
                                      </p:tavLst>
                                    </p:anim>
                                    <p:anim calcmode="lin" valueType="num">
                                      <p:cBhvr>
                                        <p:cTn id="72" dur="500" fill="hold"/>
                                        <p:tgtEl>
                                          <p:spTgt spid="27">
                                            <p:txEl>
                                              <p:pRg st="0" end="0"/>
                                            </p:txEl>
                                          </p:spTgt>
                                        </p:tgtEl>
                                        <p:attrNameLst>
                                          <p:attrName>ppt_h</p:attrName>
                                        </p:attrNameLst>
                                      </p:cBhvr>
                                      <p:tavLst>
                                        <p:tav tm="0">
                                          <p:val>
                                            <p:fltVal val="0"/>
                                          </p:val>
                                        </p:tav>
                                        <p:tav tm="100000">
                                          <p:val>
                                            <p:strVal val="#ppt_h"/>
                                          </p:val>
                                        </p:tav>
                                      </p:tavLst>
                                    </p:anim>
                                  </p:childTnLst>
                                </p:cTn>
                              </p:par>
                            </p:childTnLst>
                          </p:cTn>
                        </p:par>
                        <p:par>
                          <p:cTn id="73" fill="hold">
                            <p:stCondLst>
                              <p:cond delay="1000"/>
                            </p:stCondLst>
                            <p:childTnLst>
                              <p:par>
                                <p:cTn id="74" presetID="10"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xit" presetSubtype="0" fill="hold" grpId="1" nodeType="clickEffect">
                                  <p:stCondLst>
                                    <p:cond delay="0"/>
                                  </p:stCondLst>
                                  <p:childTnLst>
                                    <p:animEffect transition="out" filter="dissolve">
                                      <p:cBhvr>
                                        <p:cTn id="80" dur="500"/>
                                        <p:tgtEl>
                                          <p:spTgt spid="26"/>
                                        </p:tgtEl>
                                      </p:cBhvr>
                                    </p:animEffect>
                                    <p:set>
                                      <p:cBhvr>
                                        <p:cTn id="81" dur="1" fill="hold">
                                          <p:stCondLst>
                                            <p:cond delay="499"/>
                                          </p:stCondLst>
                                        </p:cTn>
                                        <p:tgtEl>
                                          <p:spTgt spid="26"/>
                                        </p:tgtEl>
                                        <p:attrNameLst>
                                          <p:attrName>style.visibility</p:attrName>
                                        </p:attrNameLst>
                                      </p:cBhvr>
                                      <p:to>
                                        <p:strVal val="hidden"/>
                                      </p:to>
                                    </p:set>
                                  </p:childTnLst>
                                </p:cTn>
                              </p:par>
                            </p:childTnLst>
                          </p:cTn>
                        </p:par>
                        <p:par>
                          <p:cTn id="82" fill="hold">
                            <p:stCondLst>
                              <p:cond delay="500"/>
                            </p:stCondLst>
                            <p:childTnLst>
                              <p:par>
                                <p:cTn id="83" presetID="17" presetClass="entr" presetSubtype="1" fill="hold" grpId="0" nodeType="afterEffect">
                                  <p:stCondLst>
                                    <p:cond delay="0"/>
                                  </p:stCondLst>
                                  <p:childTnLst>
                                    <p:set>
                                      <p:cBhvr>
                                        <p:cTn id="84" dur="1" fill="hold">
                                          <p:stCondLst>
                                            <p:cond delay="0"/>
                                          </p:stCondLst>
                                        </p:cTn>
                                        <p:tgtEl>
                                          <p:spTgt spid="31">
                                            <p:txEl>
                                              <p:pRg st="0" end="0"/>
                                            </p:txEl>
                                          </p:spTgt>
                                        </p:tgtEl>
                                        <p:attrNameLst>
                                          <p:attrName>style.visibility</p:attrName>
                                        </p:attrNameLst>
                                      </p:cBhvr>
                                      <p:to>
                                        <p:strVal val="visible"/>
                                      </p:to>
                                    </p:set>
                                    <p:anim calcmode="lin" valueType="num">
                                      <p:cBhvr>
                                        <p:cTn id="85"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86" dur="500" fill="hold"/>
                                        <p:tgtEl>
                                          <p:spTgt spid="31">
                                            <p:txEl>
                                              <p:pRg st="0" end="0"/>
                                            </p:txEl>
                                          </p:spTgt>
                                        </p:tgtEl>
                                        <p:attrNameLst>
                                          <p:attrName>ppt_y</p:attrName>
                                        </p:attrNameLst>
                                      </p:cBhvr>
                                      <p:tavLst>
                                        <p:tav tm="0">
                                          <p:val>
                                            <p:strVal val="#ppt_y-#ppt_h/2"/>
                                          </p:val>
                                        </p:tav>
                                        <p:tav tm="100000">
                                          <p:val>
                                            <p:strVal val="#ppt_y"/>
                                          </p:val>
                                        </p:tav>
                                      </p:tavLst>
                                    </p:anim>
                                    <p:anim calcmode="lin" valueType="num">
                                      <p:cBhvr>
                                        <p:cTn id="87" dur="500" fill="hold"/>
                                        <p:tgtEl>
                                          <p:spTgt spid="31">
                                            <p:txEl>
                                              <p:pRg st="0" end="0"/>
                                            </p:txEl>
                                          </p:spTgt>
                                        </p:tgtEl>
                                        <p:attrNameLst>
                                          <p:attrName>ppt_w</p:attrName>
                                        </p:attrNameLst>
                                      </p:cBhvr>
                                      <p:tavLst>
                                        <p:tav tm="0">
                                          <p:val>
                                            <p:strVal val="#ppt_w"/>
                                          </p:val>
                                        </p:tav>
                                        <p:tav tm="100000">
                                          <p:val>
                                            <p:strVal val="#ppt_w"/>
                                          </p:val>
                                        </p:tav>
                                      </p:tavLst>
                                    </p:anim>
                                    <p:anim calcmode="lin" valueType="num">
                                      <p:cBhvr>
                                        <p:cTn id="88" dur="500" fill="hold"/>
                                        <p:tgtEl>
                                          <p:spTgt spid="31">
                                            <p:txEl>
                                              <p:pRg st="0" end="0"/>
                                            </p:txEl>
                                          </p:spTgt>
                                        </p:tgtEl>
                                        <p:attrNameLst>
                                          <p:attrName>ppt_h</p:attrName>
                                        </p:attrNameLst>
                                      </p:cBhvr>
                                      <p:tavLst>
                                        <p:tav tm="0">
                                          <p:val>
                                            <p:fltVal val="0"/>
                                          </p:val>
                                        </p:tav>
                                        <p:tav tm="100000">
                                          <p:val>
                                            <p:strVal val="#ppt_h"/>
                                          </p:val>
                                        </p:tav>
                                      </p:tavLst>
                                    </p:anim>
                                  </p:childTnLst>
                                </p:cTn>
                              </p:par>
                            </p:childTnLst>
                          </p:cTn>
                        </p:par>
                        <p:par>
                          <p:cTn id="89" fill="hold">
                            <p:stCondLst>
                              <p:cond delay="100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21" grpId="0"/>
      <p:bldP spid="15" grpId="0" animBg="1"/>
      <p:bldP spid="15" grpId="1" animBg="1"/>
      <p:bldP spid="16" grpId="0" animBg="1"/>
      <p:bldP spid="16" grpId="1" animBg="1"/>
      <p:bldP spid="18" grpId="0" build="p"/>
      <p:bldP spid="20" grpId="0" animBg="1"/>
      <p:bldP spid="20" grpId="1" animBg="1"/>
      <p:bldP spid="25" grpId="0" build="p"/>
      <p:bldP spid="26" grpId="0" animBg="1"/>
      <p:bldP spid="26" grpId="1" animBg="1"/>
      <p:bldP spid="27" grpId="0" build="p"/>
      <p:bldP spid="30" grpId="0" animBg="1"/>
      <p:bldP spid="3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0375" y="865753"/>
            <a:ext cx="8491158" cy="729311"/>
          </a:xfrm>
        </p:spPr>
        <p:txBody>
          <a:bodyPr>
            <a:noAutofit/>
          </a:bodyPr>
          <a:lstStyle/>
          <a:p>
            <a:r>
              <a:rPr lang="en-US" sz="4000" b="1" spc="-150" dirty="0" smtClean="0">
                <a:solidFill>
                  <a:schemeClr val="bg1"/>
                </a:solidFill>
                <a:effectLst>
                  <a:outerShdw blurRad="50800" dist="76200" dir="2700000" algn="tl" rotWithShape="0">
                    <a:srgbClr val="000000">
                      <a:alpha val="60000"/>
                    </a:srgbClr>
                  </a:outerShdw>
                </a:effectLst>
                <a:latin typeface="Tahoma"/>
                <a:cs typeface="Tahoma"/>
              </a:rPr>
              <a:t>What Happens When We Do Not</a:t>
            </a:r>
            <a:endParaRPr lang="en-US" sz="4000" b="1" spc="-150"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2"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The Next Generation Will Not Know God’s Ways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1" name="Title 1"/>
          <p:cNvSpPr>
            <a:spLocks noGrp="1"/>
          </p:cNvSpPr>
          <p:nvPr>
            <p:ph type="title"/>
          </p:nvPr>
        </p:nvSpPr>
        <p:spPr>
          <a:xfrm>
            <a:off x="460375" y="22947"/>
            <a:ext cx="8683625" cy="837707"/>
          </a:xfrm>
        </p:spPr>
        <p:txBody>
          <a:bodyPr anchor="t" anchorCtr="0">
            <a:noAutofit/>
          </a:bodyPr>
          <a:lstStyle/>
          <a:p>
            <a:pPr algn="l"/>
            <a:r>
              <a:rPr lang="en-US" b="1" i="1" spc="-150" dirty="0" smtClean="0">
                <a:solidFill>
                  <a:schemeClr val="bg1"/>
                </a:solidFill>
                <a:effectLst>
                  <a:outerShdw blurRad="50800" dist="76200" dir="2700000" algn="tl" rotWithShape="0">
                    <a:srgbClr val="000000">
                      <a:alpha val="60000"/>
                    </a:srgbClr>
                  </a:outerShdw>
                </a:effectLst>
                <a:latin typeface="Book Antiqua"/>
                <a:cs typeface="Book Antiqua"/>
              </a:rPr>
              <a:t>Who/Why We Must Pass the Torch</a:t>
            </a:r>
            <a:endParaRPr lang="en-US" b="1" i="1" spc="-150"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15" name="TextBox 14"/>
          <p:cNvSpPr txBox="1"/>
          <p:nvPr/>
        </p:nvSpPr>
        <p:spPr>
          <a:xfrm>
            <a:off x="3480741" y="2788370"/>
            <a:ext cx="3452518"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JUDGES 2:10</a:t>
            </a:r>
            <a:endParaRPr lang="en-US" sz="2700" b="1" dirty="0">
              <a:latin typeface="Bank Gothic"/>
              <a:cs typeface="Bank Gothic"/>
            </a:endParaRPr>
          </a:p>
        </p:txBody>
      </p:sp>
      <p:sp>
        <p:nvSpPr>
          <p:cNvPr id="18" name="Content Placeholder 6"/>
          <p:cNvSpPr txBox="1">
            <a:spLocks/>
          </p:cNvSpPr>
          <p:nvPr/>
        </p:nvSpPr>
        <p:spPr>
          <a:xfrm>
            <a:off x="460375" y="3189456"/>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Ignorance Leads to Spiritual Destruction</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0" name="TextBox 19"/>
          <p:cNvSpPr txBox="1"/>
          <p:nvPr/>
        </p:nvSpPr>
        <p:spPr>
          <a:xfrm>
            <a:off x="3066815" y="4391445"/>
            <a:ext cx="427096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JER. 4:22; </a:t>
            </a:r>
            <a:r>
              <a:rPr lang="en-US" sz="2700" b="1" dirty="0">
                <a:latin typeface="Bank Gothic"/>
                <a:cs typeface="Bank Gothic"/>
              </a:rPr>
              <a:t>HOS. 4:6</a:t>
            </a:r>
          </a:p>
        </p:txBody>
      </p:sp>
      <p:sp>
        <p:nvSpPr>
          <p:cNvPr id="30" name="TextBox 29"/>
          <p:cNvSpPr txBox="1"/>
          <p:nvPr/>
        </p:nvSpPr>
        <p:spPr>
          <a:xfrm>
            <a:off x="3480742" y="6164330"/>
            <a:ext cx="345505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REVELATION 2-3</a:t>
            </a:r>
            <a:endParaRPr lang="en-US" sz="2700" b="1" dirty="0">
              <a:latin typeface="Bank Gothic"/>
              <a:cs typeface="Bank Gothic"/>
            </a:endParaRPr>
          </a:p>
        </p:txBody>
      </p:sp>
      <p:sp>
        <p:nvSpPr>
          <p:cNvPr id="31" name="Content Placeholder 6"/>
          <p:cNvSpPr txBox="1">
            <a:spLocks/>
          </p:cNvSpPr>
          <p:nvPr/>
        </p:nvSpPr>
        <p:spPr>
          <a:xfrm>
            <a:off x="460375" y="4860752"/>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Ignorance Allows Them to Be Led Astray or Drift Away</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4023173248"/>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p:cTn id="1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17"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18"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 fill="hold" grpId="0"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 calcmode="lin" valueType="num">
                                      <p:cBhvr>
                                        <p:cTn id="2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8">
                                            <p:txEl>
                                              <p:pRg st="0" end="0"/>
                                            </p:txEl>
                                          </p:spTgt>
                                        </p:tgtEl>
                                        <p:attrNameLst>
                                          <p:attrName>ppt_y</p:attrName>
                                        </p:attrNameLst>
                                      </p:cBhvr>
                                      <p:tavLst>
                                        <p:tav tm="0">
                                          <p:val>
                                            <p:strVal val="#ppt_y-#ppt_h/2"/>
                                          </p:val>
                                        </p:tav>
                                        <p:tav tm="100000">
                                          <p:val>
                                            <p:strVal val="#ppt_y"/>
                                          </p:val>
                                        </p:tav>
                                      </p:tavLst>
                                    </p:anim>
                                    <p:anim calcmode="lin" valueType="num">
                                      <p:cBhvr>
                                        <p:cTn id="29" dur="500" fill="hold"/>
                                        <p:tgtEl>
                                          <p:spTgt spid="18">
                                            <p:txEl>
                                              <p:pRg st="0" end="0"/>
                                            </p:txEl>
                                          </p:spTgt>
                                        </p:tgtEl>
                                        <p:attrNameLst>
                                          <p:attrName>ppt_w</p:attrName>
                                        </p:attrNameLst>
                                      </p:cBhvr>
                                      <p:tavLst>
                                        <p:tav tm="0">
                                          <p:val>
                                            <p:strVal val="#ppt_w"/>
                                          </p:val>
                                        </p:tav>
                                        <p:tav tm="100000">
                                          <p:val>
                                            <p:strVal val="#ppt_w"/>
                                          </p:val>
                                        </p:tav>
                                      </p:tavLst>
                                    </p:anim>
                                    <p:anim calcmode="lin" valueType="num">
                                      <p:cBhvr>
                                        <p:cTn id="30"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31">
                                            <p:txEl>
                                              <p:pRg st="0" end="0"/>
                                            </p:txEl>
                                          </p:spTgt>
                                        </p:tgtEl>
                                        <p:attrNameLst>
                                          <p:attrName>style.visibility</p:attrName>
                                        </p:attrNameLst>
                                      </p:cBhvr>
                                      <p:to>
                                        <p:strVal val="visible"/>
                                      </p:to>
                                    </p:set>
                                    <p:anim calcmode="lin" valueType="num">
                                      <p:cBhvr>
                                        <p:cTn id="39"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31">
                                            <p:txEl>
                                              <p:pRg st="0" end="0"/>
                                            </p:txEl>
                                          </p:spTgt>
                                        </p:tgtEl>
                                        <p:attrNameLst>
                                          <p:attrName>ppt_y</p:attrName>
                                        </p:attrNameLst>
                                      </p:cBhvr>
                                      <p:tavLst>
                                        <p:tav tm="0">
                                          <p:val>
                                            <p:strVal val="#ppt_y-#ppt_h/2"/>
                                          </p:val>
                                        </p:tav>
                                        <p:tav tm="100000">
                                          <p:val>
                                            <p:strVal val="#ppt_y"/>
                                          </p:val>
                                        </p:tav>
                                      </p:tavLst>
                                    </p:anim>
                                    <p:anim calcmode="lin" valueType="num">
                                      <p:cBhvr>
                                        <p:cTn id="41" dur="500" fill="hold"/>
                                        <p:tgtEl>
                                          <p:spTgt spid="31">
                                            <p:txEl>
                                              <p:pRg st="0" end="0"/>
                                            </p:txEl>
                                          </p:spTgt>
                                        </p:tgtEl>
                                        <p:attrNameLst>
                                          <p:attrName>ppt_w</p:attrName>
                                        </p:attrNameLst>
                                      </p:cBhvr>
                                      <p:tavLst>
                                        <p:tav tm="0">
                                          <p:val>
                                            <p:strVal val="#ppt_w"/>
                                          </p:val>
                                        </p:tav>
                                        <p:tav tm="100000">
                                          <p:val>
                                            <p:strVal val="#ppt_w"/>
                                          </p:val>
                                        </p:tav>
                                      </p:tavLst>
                                    </p:anim>
                                    <p:anim calcmode="lin" valueType="num">
                                      <p:cBhvr>
                                        <p:cTn id="42" dur="500" fill="hold"/>
                                        <p:tgtEl>
                                          <p:spTgt spid="31">
                                            <p:txEl>
                                              <p:pRg st="0" end="0"/>
                                            </p:txEl>
                                          </p:spTgt>
                                        </p:tgtEl>
                                        <p:attrNameLst>
                                          <p:attrName>ppt_h</p:attrName>
                                        </p:attrNameLst>
                                      </p:cBhvr>
                                      <p:tavLst>
                                        <p:tav tm="0">
                                          <p:val>
                                            <p:fltVal val="0"/>
                                          </p:val>
                                        </p:tav>
                                        <p:tav tm="100000">
                                          <p:val>
                                            <p:strVal val="#ppt_h"/>
                                          </p:val>
                                        </p:tav>
                                      </p:tavLst>
                                    </p:anim>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build="p"/>
      <p:bldP spid="15" grpId="0" animBg="1"/>
      <p:bldP spid="18" grpId="0" build="p"/>
      <p:bldP spid="20" grpId="0" animBg="1"/>
      <p:bldP spid="30" grpId="0" animBg="1"/>
      <p:bldP spid="3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7165</TotalTime>
  <Words>288</Words>
  <Application>Microsoft Macintosh PowerPoint</Application>
  <PresentationFormat>On-screen Show (4:3)</PresentationFormat>
  <Paragraphs>49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Facing The Future With</vt:lpstr>
      <vt:lpstr>The Realities of Life</vt:lpstr>
      <vt:lpstr>The Realities of Life</vt:lpstr>
      <vt:lpstr>Who/Why We Must Pass the Torch</vt:lpstr>
      <vt:lpstr>Who/Why We Must Pass the Torch</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Workers Unashamed</dc:title>
  <dc:subject>Work</dc:subject>
  <dc:creator>Steven C. Harper</dc:creator>
  <cp:keywords>work; working; Paul; Timothy; church; involvement; participation; growth</cp:keywords>
  <dc:description>Ninth lesson in the series of Passing the Torch. This one focuses on the need for all members to take part in the work of the local church for it to be successful and strong.</dc:description>
  <cp:lastModifiedBy>Steven C. Harper</cp:lastModifiedBy>
  <cp:revision>68</cp:revision>
  <dcterms:created xsi:type="dcterms:W3CDTF">2011-05-01T06:49:30Z</dcterms:created>
  <dcterms:modified xsi:type="dcterms:W3CDTF">2015-04-24T22:51:27Z</dcterms:modified>
  <cp:category/>
</cp:coreProperties>
</file>