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69" r:id="rId4"/>
    <p:sldId id="273" r:id="rId5"/>
    <p:sldId id="271" r:id="rId6"/>
    <p:sldId id="261" r:id="rId7"/>
  </p:sldIdLst>
  <p:sldSz cx="9144000" cy="6858000" type="screen4x3"/>
  <p:notesSz cx="6858000" cy="9144000"/>
  <p:defaultText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3F"/>
    <a:srgbClr val="42291F"/>
    <a:srgbClr val="7F785B"/>
    <a:srgbClr val="DED6B5"/>
    <a:srgbClr val="560000"/>
    <a:srgbClr val="BBBD8E"/>
    <a:srgbClr val="7D7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35" d="100"/>
          <a:sy n="135" d="100"/>
        </p:scale>
        <p:origin x="-1568" y="48"/>
      </p:cViewPr>
      <p:guideLst>
        <p:guide orient="horz" pos="2160"/>
        <p:guide pos="29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7" indent="0" algn="ctr">
              <a:buNone/>
              <a:defRPr>
                <a:solidFill>
                  <a:schemeClr val="tx1">
                    <a:tint val="75000"/>
                  </a:schemeClr>
                </a:solidFill>
              </a:defRPr>
            </a:lvl3pPr>
            <a:lvl4pPr marL="1371430" indent="0" algn="ctr">
              <a:buNone/>
              <a:defRPr>
                <a:solidFill>
                  <a:schemeClr val="tx1">
                    <a:tint val="75000"/>
                  </a:schemeClr>
                </a:solidFill>
              </a:defRPr>
            </a:lvl4pPr>
            <a:lvl5pPr marL="1828573" indent="0" algn="ctr">
              <a:buNone/>
              <a:defRPr>
                <a:solidFill>
                  <a:schemeClr val="tx1">
                    <a:tint val="75000"/>
                  </a:schemeClr>
                </a:solidFill>
              </a:defRPr>
            </a:lvl5pPr>
            <a:lvl6pPr marL="2285717" indent="0" algn="ctr">
              <a:buNone/>
              <a:defRPr>
                <a:solidFill>
                  <a:schemeClr val="tx1">
                    <a:tint val="75000"/>
                  </a:schemeClr>
                </a:solidFill>
              </a:defRPr>
            </a:lvl6pPr>
            <a:lvl7pPr marL="2742860" indent="0" algn="ctr">
              <a:buNone/>
              <a:defRPr>
                <a:solidFill>
                  <a:schemeClr val="tx1">
                    <a:tint val="75000"/>
                  </a:schemeClr>
                </a:solidFill>
              </a:defRPr>
            </a:lvl7pPr>
            <a:lvl8pPr marL="3200003" indent="0" algn="ctr">
              <a:buNone/>
              <a:defRPr>
                <a:solidFill>
                  <a:schemeClr val="tx1">
                    <a:tint val="75000"/>
                  </a:schemeClr>
                </a:solidFill>
              </a:defRPr>
            </a:lvl8pPr>
            <a:lvl9pPr marL="365714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43" indent="0">
              <a:buNone/>
              <a:defRPr sz="1800">
                <a:solidFill>
                  <a:schemeClr val="tx1">
                    <a:tint val="75000"/>
                  </a:schemeClr>
                </a:solidFill>
              </a:defRPr>
            </a:lvl2pPr>
            <a:lvl3pPr marL="914287" indent="0">
              <a:buNone/>
              <a:defRPr sz="1600">
                <a:solidFill>
                  <a:schemeClr val="tx1">
                    <a:tint val="75000"/>
                  </a:schemeClr>
                </a:solidFill>
              </a:defRPr>
            </a:lvl3pPr>
            <a:lvl4pPr marL="1371430" indent="0">
              <a:buNone/>
              <a:defRPr sz="1400">
                <a:solidFill>
                  <a:schemeClr val="tx1">
                    <a:tint val="75000"/>
                  </a:schemeClr>
                </a:solidFill>
              </a:defRPr>
            </a:lvl4pPr>
            <a:lvl5pPr marL="1828573" indent="0">
              <a:buNone/>
              <a:defRPr sz="1400">
                <a:solidFill>
                  <a:schemeClr val="tx1">
                    <a:tint val="75000"/>
                  </a:schemeClr>
                </a:solidFill>
              </a:defRPr>
            </a:lvl5pPr>
            <a:lvl6pPr marL="2285717" indent="0">
              <a:buNone/>
              <a:defRPr sz="1400">
                <a:solidFill>
                  <a:schemeClr val="tx1">
                    <a:tint val="75000"/>
                  </a:schemeClr>
                </a:solidFill>
              </a:defRPr>
            </a:lvl6pPr>
            <a:lvl7pPr marL="2742860" indent="0">
              <a:buNone/>
              <a:defRPr sz="1400">
                <a:solidFill>
                  <a:schemeClr val="tx1">
                    <a:tint val="75000"/>
                  </a:schemeClr>
                </a:solidFill>
              </a:defRPr>
            </a:lvl7pPr>
            <a:lvl8pPr marL="3200003" indent="0">
              <a:buNone/>
              <a:defRPr sz="1400">
                <a:solidFill>
                  <a:schemeClr val="tx1">
                    <a:tint val="75000"/>
                  </a:schemeClr>
                </a:solidFill>
              </a:defRPr>
            </a:lvl8pPr>
            <a:lvl9pPr marL="365714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1838" y="2133601"/>
            <a:ext cx="6507162"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391401" y="2133601"/>
            <a:ext cx="6507163"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323939-9292-6044-B2A5-C6D3ED5027E8}" type="datetimeFigureOut">
              <a:rPr lang="en-US" smtClean="0"/>
              <a:pPr/>
              <a:t>4/24/15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323939-9292-6044-B2A5-C6D3ED5027E8}" type="datetimeFigureOut">
              <a:rPr lang="en-US" smtClean="0"/>
              <a:pPr/>
              <a:t>4/24/15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23939-9292-6044-B2A5-C6D3ED5027E8}" type="datetimeFigureOut">
              <a:rPr lang="en-US" smtClean="0"/>
              <a:pPr/>
              <a:t>4/24/15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3" indent="0">
              <a:buNone/>
              <a:defRPr sz="2800"/>
            </a:lvl2pPr>
            <a:lvl3pPr marL="914287" indent="0">
              <a:buNone/>
              <a:defRPr sz="2400"/>
            </a:lvl3pPr>
            <a:lvl4pPr marL="1371430" indent="0">
              <a:buNone/>
              <a:defRPr sz="2000"/>
            </a:lvl4pPr>
            <a:lvl5pPr marL="1828573" indent="0">
              <a:buNone/>
              <a:defRPr sz="2000"/>
            </a:lvl5pPr>
            <a:lvl6pPr marL="2285717" indent="0">
              <a:buNone/>
              <a:defRPr sz="2000"/>
            </a:lvl6pPr>
            <a:lvl7pPr marL="2742860" indent="0">
              <a:buNone/>
              <a:defRPr sz="2000"/>
            </a:lvl7pPr>
            <a:lvl8pPr marL="3200003" indent="0">
              <a:buNone/>
              <a:defRPr sz="2000"/>
            </a:lvl8pPr>
            <a:lvl9pPr marL="3657147"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675" y="366713"/>
            <a:ext cx="3290888" cy="7800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1839" y="366713"/>
            <a:ext cx="9723437" cy="7800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2291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8" tIns="45714" rIns="91428"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8" tIns="45714" rIns="91428"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28" tIns="45714" rIns="91428" bIns="45714" rtlCol="0" anchor="ctr"/>
          <a:lstStyle>
            <a:lvl1pPr algn="l">
              <a:defRPr sz="1200">
                <a:solidFill>
                  <a:schemeClr val="tx1">
                    <a:tint val="75000"/>
                  </a:schemeClr>
                </a:solidFill>
              </a:defRPr>
            </a:lvl1pPr>
          </a:lstStyle>
          <a:p>
            <a:fld id="{64323939-9292-6044-B2A5-C6D3ED5027E8}" type="datetimeFigureOut">
              <a:rPr lang="en-US" smtClean="0"/>
              <a:pPr/>
              <a:t>4/24/15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28" tIns="45714" rIns="91428" bIns="45714" rtlCol="0" anchor="ctr"/>
          <a:lstStyle>
            <a:lvl1pPr algn="r">
              <a:defRPr sz="1200">
                <a:solidFill>
                  <a:schemeClr val="tx1">
                    <a:tint val="75000"/>
                  </a:schemeClr>
                </a:solidFill>
              </a:defRPr>
            </a:lvl1pPr>
          </a:lstStyle>
          <a:p>
            <a:fld id="{77BFFDD3-E93D-604E-B9E1-A8E933B0BA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43" rtl="0" eaLnBrk="1" latinLnBrk="0" hangingPunct="1">
        <a:spcBef>
          <a:spcPct val="0"/>
        </a:spcBef>
        <a:buNone/>
        <a:defRPr sz="4400" kern="1200">
          <a:solidFill>
            <a:schemeClr val="tx1"/>
          </a:solidFill>
          <a:latin typeface="+mj-lt"/>
          <a:ea typeface="+mj-ea"/>
          <a:cs typeface="+mj-cs"/>
        </a:defRPr>
      </a:lvl1pPr>
    </p:titleStyle>
    <p:body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LookingToFuture.jpg"/>
          <p:cNvPicPr>
            <a:picLocks noChangeAspect="1"/>
          </p:cNvPicPr>
          <p:nvPr/>
        </p:nvPicPr>
        <p:blipFill rotWithShape="1">
          <a:blip r:embed="rId2">
            <a:extLst>
              <a:ext uri="{28A0092B-C50C-407E-A947-70E740481C1C}">
                <a14:useLocalDpi xmlns:a14="http://schemas.microsoft.com/office/drawing/2010/main" val="0"/>
              </a:ext>
            </a:extLst>
          </a:blip>
          <a:srcRect l="5735"/>
          <a:stretch/>
        </p:blipFill>
        <p:spPr>
          <a:xfrm>
            <a:off x="-620888" y="0"/>
            <a:ext cx="9764888" cy="6865377"/>
          </a:xfrm>
          <a:prstGeom prst="rect">
            <a:avLst/>
          </a:prstGeom>
        </p:spPr>
      </p:pic>
      <p:grpSp>
        <p:nvGrpSpPr>
          <p:cNvPr id="12" name="Group 11"/>
          <p:cNvGrpSpPr/>
          <p:nvPr/>
        </p:nvGrpSpPr>
        <p:grpSpPr>
          <a:xfrm>
            <a:off x="649111" y="5750004"/>
            <a:ext cx="8494889" cy="1107997"/>
            <a:chOff x="649111" y="5750004"/>
            <a:chExt cx="8494889" cy="1107997"/>
          </a:xfrm>
        </p:grpSpPr>
        <p:sp>
          <p:nvSpPr>
            <p:cNvPr id="11" name="Rectangle 10"/>
            <p:cNvSpPr/>
            <p:nvPr/>
          </p:nvSpPr>
          <p:spPr>
            <a:xfrm>
              <a:off x="2991556" y="5907853"/>
              <a:ext cx="6152444" cy="950148"/>
            </a:xfrm>
            <a:prstGeom prst="rect">
              <a:avLst/>
            </a:prstGeom>
            <a:solidFill>
              <a:schemeClr val="tx1">
                <a:alpha val="4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49111" y="5750004"/>
              <a:ext cx="8494889" cy="1107996"/>
            </a:xfrm>
            <a:prstGeom prst="rect">
              <a:avLst/>
            </a:prstGeom>
            <a:noFill/>
          </p:spPr>
          <p:txBody>
            <a:bodyPr wrap="square" rtlCol="0" anchor="b" anchorCtr="0">
              <a:spAutoFit/>
            </a:bodyPr>
            <a:lstStyle/>
            <a:p>
              <a:pPr algn="r"/>
              <a:r>
                <a:rPr lang="en-US" sz="6600" dirty="0" smtClean="0">
                  <a:solidFill>
                    <a:srgbClr val="FFFFFF"/>
                  </a:solidFill>
                  <a:effectLst>
                    <a:glow rad="101600">
                      <a:schemeClr val="tx1">
                        <a:alpha val="75000"/>
                      </a:schemeClr>
                    </a:glow>
                  </a:effectLst>
                  <a:latin typeface="Roadgeek 2005 Series C"/>
                  <a:cs typeface="Roadgeek 2005 Series C"/>
                </a:rPr>
                <a:t>Workers Unashamed</a:t>
              </a:r>
              <a:endParaRPr lang="en-US" sz="6600" dirty="0">
                <a:solidFill>
                  <a:srgbClr val="FFFFFF"/>
                </a:solidFill>
                <a:effectLst>
                  <a:glow rad="101600">
                    <a:schemeClr val="tx1">
                      <a:alpha val="75000"/>
                    </a:schemeClr>
                  </a:glow>
                </a:effectLst>
                <a:latin typeface="Roadgeek 2005 Series C"/>
                <a:cs typeface="Roadgeek 2005 Series C"/>
              </a:endParaRPr>
            </a:p>
          </p:txBody>
        </p:sp>
      </p:grpSp>
      <p:sp>
        <p:nvSpPr>
          <p:cNvPr id="5" name="Title 4"/>
          <p:cNvSpPr>
            <a:spLocks noGrp="1"/>
          </p:cNvSpPr>
          <p:nvPr>
            <p:ph type="ctrTitle"/>
          </p:nvPr>
        </p:nvSpPr>
        <p:spPr>
          <a:xfrm>
            <a:off x="2888072" y="75260"/>
            <a:ext cx="5175015" cy="2471562"/>
          </a:xfrm>
        </p:spPr>
        <p:txBody>
          <a:bodyPr>
            <a:normAutofit/>
            <a:scene3d>
              <a:camera prst="orthographicFront"/>
              <a:lightRig rig="threePt" dir="t"/>
            </a:scene3d>
            <a:sp3d extrusionH="57150">
              <a:bevelT w="38100" h="38100"/>
            </a:sp3d>
          </a:bodyPr>
          <a:lstStyle/>
          <a:p>
            <a:pPr>
              <a:lnSpc>
                <a:spcPct val="90000"/>
              </a:lnSpc>
            </a:pPr>
            <a:r>
              <a:rPr lang="en-US" sz="6600" dirty="0" smtClean="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rPr>
              <a:t>Facing The Future With</a:t>
            </a:r>
            <a:endParaRPr lang="en-US" sz="6600" dirty="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endParaRPr>
          </a:p>
        </p:txBody>
      </p:sp>
      <p:pic>
        <p:nvPicPr>
          <p:cNvPr id="9" name="Picture 8" descr="Shiel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630" y="2198510"/>
            <a:ext cx="3123258" cy="3610049"/>
          </a:xfrm>
          <a:prstGeom prst="rect">
            <a:avLst/>
          </a:prstGeom>
          <a:effectLst>
            <a:outerShdw blurRad="50800" dist="50800" dir="2700000" algn="tl" rotWithShape="0">
              <a:srgbClr val="000000">
                <a:alpha val="60000"/>
              </a:srgbClr>
            </a:outerShdw>
          </a:effectLst>
        </p:spPr>
      </p:pic>
      <p:sp>
        <p:nvSpPr>
          <p:cNvPr id="10" name="TextBox 9"/>
          <p:cNvSpPr txBox="1"/>
          <p:nvPr/>
        </p:nvSpPr>
        <p:spPr>
          <a:xfrm>
            <a:off x="4543778" y="2728148"/>
            <a:ext cx="1796815" cy="1401704"/>
          </a:xfrm>
          <a:prstGeom prst="rect">
            <a:avLst/>
          </a:prstGeom>
          <a:noFill/>
        </p:spPr>
        <p:txBody>
          <a:bodyPr wrap="square" rtlCol="0">
            <a:prstTxWarp prst="textChevron">
              <a:avLst/>
            </a:prstTxWarp>
            <a:spAutoFit/>
          </a:bodyPr>
          <a:lstStyle/>
          <a:p>
            <a:pPr algn="ctr"/>
            <a:r>
              <a:rPr lang="en-US" sz="8000" spc="-150" dirty="0" smtClean="0">
                <a:effectLst>
                  <a:glow rad="101600">
                    <a:schemeClr val="bg1">
                      <a:alpha val="75000"/>
                    </a:schemeClr>
                  </a:glow>
                </a:effectLst>
                <a:latin typeface="Commador Normal"/>
                <a:cs typeface="Commador Normal"/>
              </a:rPr>
              <a:t>FAITH</a:t>
            </a:r>
            <a:endParaRPr lang="en-US" sz="8000" spc="-150" dirty="0">
              <a:effectLst>
                <a:glow rad="101600">
                  <a:schemeClr val="bg1">
                    <a:alpha val="75000"/>
                  </a:schemeClr>
                </a:glow>
              </a:effectLst>
              <a:latin typeface="Commador Normal"/>
              <a:cs typeface="Commador Normal"/>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6" y="22947"/>
            <a:ext cx="8467254"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Being Unashamed Workers</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7" name="Content Placeholder 6"/>
          <p:cNvSpPr>
            <a:spLocks noGrp="1"/>
          </p:cNvSpPr>
          <p:nvPr>
            <p:ph idx="1"/>
          </p:nvPr>
        </p:nvSpPr>
        <p:spPr>
          <a:xfrm>
            <a:off x="460375" y="846940"/>
            <a:ext cx="7883995" cy="798183"/>
          </a:xfrm>
        </p:spPr>
        <p:txBody>
          <a:bodyPr>
            <a:noAutofit/>
          </a:bodyPr>
          <a:lstStyle/>
          <a:p>
            <a:r>
              <a:rPr lang="en-US" sz="4000" b="1" spc="-101" dirty="0">
                <a:solidFill>
                  <a:schemeClr val="bg1"/>
                </a:solidFill>
                <a:effectLst>
                  <a:outerShdw blurRad="50800" dist="76200" dir="2700000" algn="tl" rotWithShape="0">
                    <a:srgbClr val="000000">
                      <a:alpha val="60000"/>
                    </a:srgbClr>
                  </a:outerShdw>
                </a:effectLst>
                <a:latin typeface="Tahoma"/>
                <a:cs typeface="Tahoma"/>
              </a:rPr>
              <a:t>What Makes Us A Worker:</a:t>
            </a:r>
          </a:p>
        </p:txBody>
      </p:sp>
      <p:sp>
        <p:nvSpPr>
          <p:cNvPr id="12" name="Content Placeholder 6"/>
          <p:cNvSpPr txBox="1">
            <a:spLocks/>
          </p:cNvSpPr>
          <p:nvPr/>
        </p:nvSpPr>
        <p:spPr>
          <a:xfrm>
            <a:off x="470797" y="1611220"/>
            <a:ext cx="8673204"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Working!</a:t>
            </a:r>
          </a:p>
        </p:txBody>
      </p:sp>
      <p:sp>
        <p:nvSpPr>
          <p:cNvPr id="13" name="TextBox 12"/>
          <p:cNvSpPr txBox="1"/>
          <p:nvPr/>
        </p:nvSpPr>
        <p:spPr>
          <a:xfrm>
            <a:off x="1301482" y="2375398"/>
            <a:ext cx="718143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PROV. 14:23; 18:9; 2</a:t>
            </a:r>
            <a:r>
              <a:rPr lang="en-US" sz="2700" b="1" baseline="30000" dirty="0">
                <a:latin typeface="Bank Gothic"/>
                <a:cs typeface="Bank Gothic"/>
              </a:rPr>
              <a:t>ND</a:t>
            </a:r>
            <a:r>
              <a:rPr lang="en-US" sz="2700" b="1" dirty="0">
                <a:latin typeface="Bank Gothic"/>
                <a:cs typeface="Bank Gothic"/>
              </a:rPr>
              <a:t> TIM. 2:15</a:t>
            </a:r>
          </a:p>
        </p:txBody>
      </p:sp>
      <p:sp>
        <p:nvSpPr>
          <p:cNvPr id="14" name="Content Placeholder 6"/>
          <p:cNvSpPr txBox="1">
            <a:spLocks/>
          </p:cNvSpPr>
          <p:nvPr/>
        </p:nvSpPr>
        <p:spPr>
          <a:xfrm>
            <a:off x="470371" y="2276356"/>
            <a:ext cx="867363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spc="-101" dirty="0">
                <a:solidFill>
                  <a:schemeClr val="bg1"/>
                </a:solidFill>
                <a:effectLst>
                  <a:outerShdw blurRad="50800" dist="76200" dir="2700000" algn="tl" rotWithShape="0">
                    <a:srgbClr val="000000">
                      <a:alpha val="60000"/>
                    </a:srgbClr>
                  </a:outerShdw>
                </a:effectLst>
                <a:latin typeface="Tahoma"/>
                <a:cs typeface="Tahoma"/>
              </a:rPr>
              <a:t>‘Involved’ vs. ‘Committed’</a:t>
            </a:r>
          </a:p>
        </p:txBody>
      </p:sp>
      <p:sp>
        <p:nvSpPr>
          <p:cNvPr id="16" name="Content Placeholder 6"/>
          <p:cNvSpPr txBox="1">
            <a:spLocks/>
          </p:cNvSpPr>
          <p:nvPr/>
        </p:nvSpPr>
        <p:spPr>
          <a:xfrm>
            <a:off x="460375" y="3217824"/>
            <a:ext cx="8226038" cy="729311"/>
          </a:xfrm>
          <a:prstGeom prst="rect">
            <a:avLst/>
          </a:prstGeom>
        </p:spPr>
        <p:txBody>
          <a:bodyPr vert="horz" lIns="91428" tIns="45714" rIns="91428" bIns="45714" rtlCol="0">
            <a:noAutofit/>
          </a:bodyPr>
          <a:lstStyle/>
          <a:p>
            <a:pPr marL="342858" indent="-342858">
              <a:spcBef>
                <a:spcPct val="20000"/>
              </a:spcBef>
              <a:buFont typeface="Arial"/>
              <a:buChar char="•"/>
              <a:defRPr/>
            </a:pPr>
            <a:r>
              <a:rPr lang="en-US" sz="4000" b="1" dirty="0">
                <a:solidFill>
                  <a:schemeClr val="bg1"/>
                </a:solidFill>
                <a:effectLst>
                  <a:outerShdw blurRad="50800" dist="76200" dir="2700000" algn="tl" rotWithShape="0">
                    <a:srgbClr val="000000">
                      <a:alpha val="60000"/>
                    </a:srgbClr>
                  </a:outerShdw>
                </a:effectLst>
                <a:latin typeface="Tahoma"/>
                <a:cs typeface="Tahoma"/>
              </a:rPr>
              <a:t>What Makes Us Unashamed:</a:t>
            </a:r>
          </a:p>
        </p:txBody>
      </p:sp>
      <p:sp>
        <p:nvSpPr>
          <p:cNvPr id="30" name="TextBox 29"/>
          <p:cNvSpPr txBox="1"/>
          <p:nvPr/>
        </p:nvSpPr>
        <p:spPr>
          <a:xfrm>
            <a:off x="2211583" y="5458235"/>
            <a:ext cx="5554062"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JAS. 1:22; MATT. 7:21-23</a:t>
            </a:r>
          </a:p>
        </p:txBody>
      </p:sp>
      <p:sp>
        <p:nvSpPr>
          <p:cNvPr id="17" name="Content Placeholder 6"/>
          <p:cNvSpPr txBox="1">
            <a:spLocks/>
          </p:cNvSpPr>
          <p:nvPr/>
        </p:nvSpPr>
        <p:spPr>
          <a:xfrm>
            <a:off x="460375" y="3963291"/>
            <a:ext cx="8225651"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Rightly Dividing the Word</a:t>
            </a:r>
          </a:p>
        </p:txBody>
      </p:sp>
      <p:sp>
        <p:nvSpPr>
          <p:cNvPr id="19" name="Content Placeholder 6"/>
          <p:cNvSpPr txBox="1">
            <a:spLocks/>
          </p:cNvSpPr>
          <p:nvPr/>
        </p:nvSpPr>
        <p:spPr>
          <a:xfrm>
            <a:off x="460375" y="4672261"/>
            <a:ext cx="8431262"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More Than Just Knowing</a:t>
            </a: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 calcmode="lin" valueType="num">
                                      <p:cBhvr>
                                        <p:cTn id="2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3"/>
                                        </p:tgtEl>
                                        <p:attrNameLst>
                                          <p:attrName>style.visibility</p:attrName>
                                        </p:attrNameLst>
                                      </p:cBhvr>
                                      <p:to>
                                        <p:strVal val="hidden"/>
                                      </p:to>
                                    </p:set>
                                  </p:childTnLst>
                                </p:cTn>
                              </p:par>
                            </p:childTnLst>
                          </p:cTn>
                        </p:par>
                        <p:par>
                          <p:cTn id="33" fill="hold">
                            <p:stCondLst>
                              <p:cond delay="0"/>
                            </p:stCondLst>
                            <p:childTnLst>
                              <p:par>
                                <p:cTn id="34" presetID="17" presetClass="entr" presetSubtype="1" fill="hold" grpId="0" nodeType="after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 calcmode="lin" valueType="num">
                                      <p:cBhvr>
                                        <p:cTn id="36"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8"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9"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39" presetClass="entr" presetSubtype="0" accel="100000" fill="hold" grpId="0" nodeType="clickEffect">
                                  <p:stCondLst>
                                    <p:cond delay="0"/>
                                  </p:stCondLst>
                                  <p:childTnLst>
                                    <p:set>
                                      <p:cBhvr>
                                        <p:cTn id="43" dur="1" fill="hold">
                                          <p:stCondLst>
                                            <p:cond delay="0"/>
                                          </p:stCondLst>
                                        </p:cTn>
                                        <p:tgtEl>
                                          <p:spTgt spid="16">
                                            <p:txEl>
                                              <p:pRg st="0" end="0"/>
                                            </p:txEl>
                                          </p:spTgt>
                                        </p:tgtEl>
                                        <p:attrNameLst>
                                          <p:attrName>style.visibility</p:attrName>
                                        </p:attrNameLst>
                                      </p:cBhvr>
                                      <p:to>
                                        <p:strVal val="visible"/>
                                      </p:to>
                                    </p:set>
                                    <p:anim calcmode="lin" valueType="num">
                                      <p:cBhvr>
                                        <p:cTn id="44" dur="500" fill="hold"/>
                                        <p:tgtEl>
                                          <p:spTgt spid="16">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5" dur="500" fill="hold"/>
                                        <p:tgtEl>
                                          <p:spTgt spid="16">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6" dur="500" fill="hold"/>
                                        <p:tgtEl>
                                          <p:spTgt spid="16">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4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7" presetClass="entr" presetSubtype="1" fill="hold" grpId="0" nodeType="clickEffect">
                                  <p:stCondLst>
                                    <p:cond delay="0"/>
                                  </p:stCondLst>
                                  <p:childTnLst>
                                    <p:set>
                                      <p:cBhvr>
                                        <p:cTn id="51" dur="1" fill="hold">
                                          <p:stCondLst>
                                            <p:cond delay="0"/>
                                          </p:stCondLst>
                                        </p:cTn>
                                        <p:tgtEl>
                                          <p:spTgt spid="17">
                                            <p:txEl>
                                              <p:pRg st="0" end="0"/>
                                            </p:txEl>
                                          </p:spTgt>
                                        </p:tgtEl>
                                        <p:attrNameLst>
                                          <p:attrName>style.visibility</p:attrName>
                                        </p:attrNameLst>
                                      </p:cBhvr>
                                      <p:to>
                                        <p:strVal val="visible"/>
                                      </p:to>
                                    </p:set>
                                    <p:anim calcmode="lin" valueType="num">
                                      <p:cBhvr>
                                        <p:cTn id="52"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54"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55"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17" presetClass="entr" presetSubtype="1" fill="hold" grpId="0" nodeType="clickEffect">
                                  <p:stCondLst>
                                    <p:cond delay="0"/>
                                  </p:stCondLst>
                                  <p:childTnLst>
                                    <p:set>
                                      <p:cBhvr>
                                        <p:cTn id="59" dur="1" fill="hold">
                                          <p:stCondLst>
                                            <p:cond delay="0"/>
                                          </p:stCondLst>
                                        </p:cTn>
                                        <p:tgtEl>
                                          <p:spTgt spid="19">
                                            <p:txEl>
                                              <p:pRg st="0" end="0"/>
                                            </p:txEl>
                                          </p:spTgt>
                                        </p:tgtEl>
                                        <p:attrNameLst>
                                          <p:attrName>style.visibility</p:attrName>
                                        </p:attrNameLst>
                                      </p:cBhvr>
                                      <p:to>
                                        <p:strVal val="visible"/>
                                      </p:to>
                                    </p:set>
                                    <p:anim calcmode="lin" valueType="num">
                                      <p:cBhvr>
                                        <p:cTn id="60"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1" dur="500" fill="hold"/>
                                        <p:tgtEl>
                                          <p:spTgt spid="19">
                                            <p:txEl>
                                              <p:pRg st="0" end="0"/>
                                            </p:txEl>
                                          </p:spTgt>
                                        </p:tgtEl>
                                        <p:attrNameLst>
                                          <p:attrName>ppt_y</p:attrName>
                                        </p:attrNameLst>
                                      </p:cBhvr>
                                      <p:tavLst>
                                        <p:tav tm="0">
                                          <p:val>
                                            <p:strVal val="#ppt_y-#ppt_h/2"/>
                                          </p:val>
                                        </p:tav>
                                        <p:tav tm="100000">
                                          <p:val>
                                            <p:strVal val="#ppt_y"/>
                                          </p:val>
                                        </p:tav>
                                      </p:tavLst>
                                    </p:anim>
                                    <p:anim calcmode="lin" valueType="num">
                                      <p:cBhvr>
                                        <p:cTn id="62" dur="500" fill="hold"/>
                                        <p:tgtEl>
                                          <p:spTgt spid="19">
                                            <p:txEl>
                                              <p:pRg st="0" end="0"/>
                                            </p:txEl>
                                          </p:spTgt>
                                        </p:tgtEl>
                                        <p:attrNameLst>
                                          <p:attrName>ppt_w</p:attrName>
                                        </p:attrNameLst>
                                      </p:cBhvr>
                                      <p:tavLst>
                                        <p:tav tm="0">
                                          <p:val>
                                            <p:strVal val="#ppt_w"/>
                                          </p:val>
                                        </p:tav>
                                        <p:tav tm="100000">
                                          <p:val>
                                            <p:strVal val="#ppt_w"/>
                                          </p:val>
                                        </p:tav>
                                      </p:tavLst>
                                    </p:anim>
                                    <p:anim calcmode="lin" valueType="num">
                                      <p:cBhvr>
                                        <p:cTn id="63"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12" grpId="0" build="p"/>
      <p:bldP spid="13" grpId="0" animBg="1"/>
      <p:bldP spid="13" grpId="1" animBg="1"/>
      <p:bldP spid="14" grpId="0" build="p"/>
      <p:bldP spid="16" grpId="0" build="p"/>
      <p:bldP spid="30" grpId="0" animBg="1"/>
      <p:bldP spid="17" grpId="0" build="p"/>
      <p:bldP spid="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60375" y="865753"/>
            <a:ext cx="8491158" cy="729311"/>
          </a:xfrm>
        </p:spPr>
        <p:txBody>
          <a:bodyPr>
            <a:noAutofit/>
          </a:bodyPr>
          <a:lstStyle/>
          <a:p>
            <a:r>
              <a:rPr lang="en-US" sz="4000" b="1" dirty="0">
                <a:solidFill>
                  <a:schemeClr val="bg1"/>
                </a:solidFill>
                <a:effectLst>
                  <a:outerShdw blurRad="50800" dist="76200" dir="2700000" algn="tl" rotWithShape="0">
                    <a:srgbClr val="000000">
                      <a:alpha val="60000"/>
                    </a:srgbClr>
                  </a:outerShdw>
                </a:effectLst>
                <a:latin typeface="Tahoma"/>
                <a:cs typeface="Tahoma"/>
              </a:rPr>
              <a:t>A Church That Does Not Work</a:t>
            </a:r>
          </a:p>
        </p:txBody>
      </p:sp>
      <p:sp>
        <p:nvSpPr>
          <p:cNvPr id="12"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‘Not My Job’</a:t>
            </a:r>
          </a:p>
        </p:txBody>
      </p:sp>
      <p:sp>
        <p:nvSpPr>
          <p:cNvPr id="13" name="TextBox 12"/>
          <p:cNvSpPr txBox="1"/>
          <p:nvPr/>
        </p:nvSpPr>
        <p:spPr>
          <a:xfrm>
            <a:off x="3634169" y="2318020"/>
            <a:ext cx="3251626"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LUKE 10:25-37</a:t>
            </a:r>
          </a:p>
        </p:txBody>
      </p:sp>
      <p:sp>
        <p:nvSpPr>
          <p:cNvPr id="14" name="Content Placeholder 6"/>
          <p:cNvSpPr txBox="1">
            <a:spLocks/>
          </p:cNvSpPr>
          <p:nvPr/>
        </p:nvSpPr>
        <p:spPr>
          <a:xfrm>
            <a:off x="460375" y="2861619"/>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‘Let Someone Else Do It’</a:t>
            </a:r>
          </a:p>
        </p:txBody>
      </p:sp>
      <p:sp>
        <p:nvSpPr>
          <p:cNvPr id="28" name="TextBox 27"/>
          <p:cNvSpPr txBox="1"/>
          <p:nvPr/>
        </p:nvSpPr>
        <p:spPr>
          <a:xfrm>
            <a:off x="1655704" y="4417624"/>
            <a:ext cx="640641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1</a:t>
            </a:r>
            <a:r>
              <a:rPr lang="en-US" sz="2700" b="1" baseline="30000" dirty="0">
                <a:latin typeface="Bank Gothic"/>
                <a:cs typeface="Bank Gothic"/>
              </a:rPr>
              <a:t>ST</a:t>
            </a:r>
            <a:r>
              <a:rPr lang="en-US" sz="2700" b="1" dirty="0">
                <a:latin typeface="Bank Gothic"/>
                <a:cs typeface="Bank Gothic"/>
              </a:rPr>
              <a:t> COR. 15:3; 2</a:t>
            </a:r>
            <a:r>
              <a:rPr lang="en-US" sz="2700" b="1" baseline="30000" dirty="0">
                <a:latin typeface="Bank Gothic"/>
                <a:cs typeface="Bank Gothic"/>
              </a:rPr>
              <a:t>ND</a:t>
            </a:r>
            <a:r>
              <a:rPr lang="en-US" sz="2700" b="1" dirty="0">
                <a:latin typeface="Bank Gothic"/>
                <a:cs typeface="Bank Gothic"/>
              </a:rPr>
              <a:t> THESS. 1:8</a:t>
            </a:r>
          </a:p>
        </p:txBody>
      </p:sp>
      <p:sp>
        <p:nvSpPr>
          <p:cNvPr id="29" name="TextBox 28"/>
          <p:cNvSpPr txBox="1"/>
          <p:nvPr/>
        </p:nvSpPr>
        <p:spPr>
          <a:xfrm>
            <a:off x="1016000" y="5722177"/>
            <a:ext cx="772583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REV. 2:10; GAL. 6:9, 10; HEB. 4:9-11</a:t>
            </a:r>
          </a:p>
        </p:txBody>
      </p:sp>
      <p:sp>
        <p:nvSpPr>
          <p:cNvPr id="17" name="Content Placeholder 6"/>
          <p:cNvSpPr txBox="1">
            <a:spLocks/>
          </p:cNvSpPr>
          <p:nvPr/>
        </p:nvSpPr>
        <p:spPr>
          <a:xfrm>
            <a:off x="460376" y="3687873"/>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‘It’s Not That Important’</a:t>
            </a:r>
          </a:p>
        </p:txBody>
      </p:sp>
      <p:sp>
        <p:nvSpPr>
          <p:cNvPr id="19" name="Content Placeholder 6"/>
          <p:cNvSpPr txBox="1">
            <a:spLocks/>
          </p:cNvSpPr>
          <p:nvPr/>
        </p:nvSpPr>
        <p:spPr>
          <a:xfrm>
            <a:off x="460375" y="4961224"/>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‘I’ve Done Enough’</a:t>
            </a:r>
          </a:p>
        </p:txBody>
      </p:sp>
      <p:sp>
        <p:nvSpPr>
          <p:cNvPr id="21"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Behavior That Is Shameful:</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 calcmode="lin" valueType="num">
                                      <p:cBhvr>
                                        <p:cTn id="2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1" fill="hold" grpId="0" nodeType="click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 calcmode="lin" valueType="num">
                                      <p:cBhvr>
                                        <p:cTn id="3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5"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6"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1" fill="hold" grpId="0" nodeType="clickEffect">
                                  <p:stCondLst>
                                    <p:cond delay="0"/>
                                  </p:stCondLst>
                                  <p:childTnLst>
                                    <p:set>
                                      <p:cBhvr>
                                        <p:cTn id="40" dur="1" fill="hold">
                                          <p:stCondLst>
                                            <p:cond delay="0"/>
                                          </p:stCondLst>
                                        </p:cTn>
                                        <p:tgtEl>
                                          <p:spTgt spid="17">
                                            <p:txEl>
                                              <p:pRg st="0" end="0"/>
                                            </p:txEl>
                                          </p:spTgt>
                                        </p:tgtEl>
                                        <p:attrNameLst>
                                          <p:attrName>style.visibility</p:attrName>
                                        </p:attrNameLst>
                                      </p:cBhvr>
                                      <p:to>
                                        <p:strVal val="visible"/>
                                      </p:to>
                                    </p:set>
                                    <p:anim calcmode="lin" valueType="num">
                                      <p:cBhvr>
                                        <p:cTn id="4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2"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43"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44"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childTnLst>
                          </p:cTn>
                        </p:par>
                      </p:childTnLst>
                    </p:cTn>
                  </p:par>
                  <p:par>
                    <p:cTn id="49" fill="hold">
                      <p:stCondLst>
                        <p:cond delay="indefinite"/>
                      </p:stCondLst>
                      <p:childTnLst>
                        <p:par>
                          <p:cTn id="50" fill="hold">
                            <p:stCondLst>
                              <p:cond delay="0"/>
                            </p:stCondLst>
                            <p:childTnLst>
                              <p:par>
                                <p:cTn id="51" presetID="17" presetClass="entr" presetSubtype="1" fill="hold" grpId="0" nodeType="clickEffect">
                                  <p:stCondLst>
                                    <p:cond delay="0"/>
                                  </p:stCondLst>
                                  <p:childTnLst>
                                    <p:set>
                                      <p:cBhvr>
                                        <p:cTn id="52" dur="1" fill="hold">
                                          <p:stCondLst>
                                            <p:cond delay="0"/>
                                          </p:stCondLst>
                                        </p:cTn>
                                        <p:tgtEl>
                                          <p:spTgt spid="19">
                                            <p:txEl>
                                              <p:pRg st="0" end="0"/>
                                            </p:txEl>
                                          </p:spTgt>
                                        </p:tgtEl>
                                        <p:attrNameLst>
                                          <p:attrName>style.visibility</p:attrName>
                                        </p:attrNameLst>
                                      </p:cBhvr>
                                      <p:to>
                                        <p:strVal val="visible"/>
                                      </p:to>
                                    </p:set>
                                    <p:anim calcmode="lin" valueType="num">
                                      <p:cBhvr>
                                        <p:cTn id="53"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19">
                                            <p:txEl>
                                              <p:pRg st="0" end="0"/>
                                            </p:txEl>
                                          </p:spTgt>
                                        </p:tgtEl>
                                        <p:attrNameLst>
                                          <p:attrName>ppt_y</p:attrName>
                                        </p:attrNameLst>
                                      </p:cBhvr>
                                      <p:tavLst>
                                        <p:tav tm="0">
                                          <p:val>
                                            <p:strVal val="#ppt_y-#ppt_h/2"/>
                                          </p:val>
                                        </p:tav>
                                        <p:tav tm="100000">
                                          <p:val>
                                            <p:strVal val="#ppt_y"/>
                                          </p:val>
                                        </p:tav>
                                      </p:tavLst>
                                    </p:anim>
                                    <p:anim calcmode="lin" valueType="num">
                                      <p:cBhvr>
                                        <p:cTn id="55" dur="500" fill="hold"/>
                                        <p:tgtEl>
                                          <p:spTgt spid="19">
                                            <p:txEl>
                                              <p:pRg st="0" end="0"/>
                                            </p:txEl>
                                          </p:spTgt>
                                        </p:tgtEl>
                                        <p:attrNameLst>
                                          <p:attrName>ppt_w</p:attrName>
                                        </p:attrNameLst>
                                      </p:cBhvr>
                                      <p:tavLst>
                                        <p:tav tm="0">
                                          <p:val>
                                            <p:strVal val="#ppt_w"/>
                                          </p:val>
                                        </p:tav>
                                        <p:tav tm="100000">
                                          <p:val>
                                            <p:strVal val="#ppt_w"/>
                                          </p:val>
                                        </p:tav>
                                      </p:tavLst>
                                    </p:anim>
                                    <p:anim calcmode="lin" valueType="num">
                                      <p:cBhvr>
                                        <p:cTn id="56"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2" grpId="0" build="p"/>
      <p:bldP spid="13" grpId="0" animBg="1"/>
      <p:bldP spid="14" grpId="0" build="p"/>
      <p:bldP spid="28" grpId="0" animBg="1"/>
      <p:bldP spid="29" grpId="0" animBg="1"/>
      <p:bldP spid="17" grpId="0" build="p"/>
      <p:bldP spid="19" grpId="0" build="p"/>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60375" y="865753"/>
            <a:ext cx="8491158" cy="729311"/>
          </a:xfrm>
        </p:spPr>
        <p:txBody>
          <a:bodyPr>
            <a:noAutofit/>
          </a:bodyPr>
          <a:lstStyle/>
          <a:p>
            <a:r>
              <a:rPr lang="en-US" sz="4000" b="1" dirty="0">
                <a:solidFill>
                  <a:schemeClr val="bg1"/>
                </a:solidFill>
                <a:effectLst>
                  <a:outerShdw blurRad="50800" dist="76200" dir="2700000" algn="tl" rotWithShape="0">
                    <a:srgbClr val="000000">
                      <a:alpha val="60000"/>
                    </a:srgbClr>
                  </a:outerShdw>
                </a:effectLst>
                <a:latin typeface="Tahoma"/>
                <a:cs typeface="Tahoma"/>
              </a:rPr>
              <a:t>A Church That Is ‘Content’</a:t>
            </a:r>
          </a:p>
        </p:txBody>
      </p:sp>
      <p:sp>
        <p:nvSpPr>
          <p:cNvPr id="12"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Content They Do ‘Enough’</a:t>
            </a:r>
          </a:p>
        </p:txBody>
      </p:sp>
      <p:sp>
        <p:nvSpPr>
          <p:cNvPr id="13" name="TextBox 12"/>
          <p:cNvSpPr txBox="1"/>
          <p:nvPr/>
        </p:nvSpPr>
        <p:spPr>
          <a:xfrm>
            <a:off x="912519" y="2318020"/>
            <a:ext cx="7838178"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LUKE 13:24; ACTS 24:16; REV. 3:1, 17</a:t>
            </a:r>
          </a:p>
        </p:txBody>
      </p:sp>
      <p:sp>
        <p:nvSpPr>
          <p:cNvPr id="14" name="Content Placeholder 6"/>
          <p:cNvSpPr txBox="1">
            <a:spLocks/>
          </p:cNvSpPr>
          <p:nvPr/>
        </p:nvSpPr>
        <p:spPr>
          <a:xfrm>
            <a:off x="460375" y="2758337"/>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Content They Know ‘Enough’</a:t>
            </a:r>
          </a:p>
        </p:txBody>
      </p:sp>
      <p:sp>
        <p:nvSpPr>
          <p:cNvPr id="28" name="TextBox 27"/>
          <p:cNvSpPr txBox="1"/>
          <p:nvPr/>
        </p:nvSpPr>
        <p:spPr>
          <a:xfrm>
            <a:off x="1524000" y="4670091"/>
            <a:ext cx="6777207"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MATT. 18:12; JAS. 5:20; GAL. 1:6</a:t>
            </a:r>
          </a:p>
        </p:txBody>
      </p:sp>
      <p:sp>
        <p:nvSpPr>
          <p:cNvPr id="29" name="TextBox 28"/>
          <p:cNvSpPr txBox="1"/>
          <p:nvPr/>
        </p:nvSpPr>
        <p:spPr>
          <a:xfrm>
            <a:off x="3423771" y="5974644"/>
            <a:ext cx="3395079"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MATTHEW 22:37</a:t>
            </a:r>
          </a:p>
        </p:txBody>
      </p:sp>
      <p:sp>
        <p:nvSpPr>
          <p:cNvPr id="17" name="Content Placeholder 6"/>
          <p:cNvSpPr txBox="1">
            <a:spLocks/>
          </p:cNvSpPr>
          <p:nvPr/>
        </p:nvSpPr>
        <p:spPr>
          <a:xfrm>
            <a:off x="460376" y="3940339"/>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Content With Losses</a:t>
            </a:r>
          </a:p>
        </p:txBody>
      </p:sp>
      <p:sp>
        <p:nvSpPr>
          <p:cNvPr id="19" name="Content Placeholder 6"/>
          <p:cNvSpPr txBox="1">
            <a:spLocks/>
          </p:cNvSpPr>
          <p:nvPr/>
        </p:nvSpPr>
        <p:spPr>
          <a:xfrm>
            <a:off x="460375" y="5213690"/>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Content With Minimal Service</a:t>
            </a:r>
          </a:p>
        </p:txBody>
      </p:sp>
      <p:sp>
        <p:nvSpPr>
          <p:cNvPr id="21"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Behavior That Is Shameful:</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15" name="TextBox 14"/>
          <p:cNvSpPr txBox="1"/>
          <p:nvPr/>
        </p:nvSpPr>
        <p:spPr>
          <a:xfrm>
            <a:off x="2926462" y="3499133"/>
            <a:ext cx="436100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ROMANS 2:17-20, 24</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25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cBhvr>
                                        <p:cTn id="1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17"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18"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 fill="hold" grpId="0"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 calcmode="lin" valueType="num">
                                      <p:cBhvr>
                                        <p:cTn id="2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29"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0"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17">
                                            <p:txEl>
                                              <p:pRg st="0" end="0"/>
                                            </p:txEl>
                                          </p:spTgt>
                                        </p:tgtEl>
                                        <p:attrNameLst>
                                          <p:attrName>style.visibility</p:attrName>
                                        </p:attrNameLst>
                                      </p:cBhvr>
                                      <p:to>
                                        <p:strVal val="visible"/>
                                      </p:to>
                                    </p:set>
                                    <p:anim calcmode="lin" valueType="num">
                                      <p:cBhvr>
                                        <p:cTn id="39"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41"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42"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1" fill="hold" grpId="0" nodeType="clickEffect">
                                  <p:stCondLst>
                                    <p:cond delay="0"/>
                                  </p:stCondLst>
                                  <p:childTnLst>
                                    <p:set>
                                      <p:cBhvr>
                                        <p:cTn id="50" dur="1" fill="hold">
                                          <p:stCondLst>
                                            <p:cond delay="0"/>
                                          </p:stCondLst>
                                        </p:cTn>
                                        <p:tgtEl>
                                          <p:spTgt spid="19">
                                            <p:txEl>
                                              <p:pRg st="0" end="0"/>
                                            </p:txEl>
                                          </p:spTgt>
                                        </p:tgtEl>
                                        <p:attrNameLst>
                                          <p:attrName>style.visibility</p:attrName>
                                        </p:attrNameLst>
                                      </p:cBhvr>
                                      <p:to>
                                        <p:strVal val="visible"/>
                                      </p:to>
                                    </p:set>
                                    <p:anim calcmode="lin" valueType="num">
                                      <p:cBhvr>
                                        <p:cTn id="51"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19">
                                            <p:txEl>
                                              <p:pRg st="0" end="0"/>
                                            </p:txEl>
                                          </p:spTgt>
                                        </p:tgtEl>
                                        <p:attrNameLst>
                                          <p:attrName>ppt_y</p:attrName>
                                        </p:attrNameLst>
                                      </p:cBhvr>
                                      <p:tavLst>
                                        <p:tav tm="0">
                                          <p:val>
                                            <p:strVal val="#ppt_y-#ppt_h/2"/>
                                          </p:val>
                                        </p:tav>
                                        <p:tav tm="100000">
                                          <p:val>
                                            <p:strVal val="#ppt_y"/>
                                          </p:val>
                                        </p:tav>
                                      </p:tavLst>
                                    </p:anim>
                                    <p:anim calcmode="lin" valueType="num">
                                      <p:cBhvr>
                                        <p:cTn id="53" dur="500" fill="hold"/>
                                        <p:tgtEl>
                                          <p:spTgt spid="19">
                                            <p:txEl>
                                              <p:pRg st="0" end="0"/>
                                            </p:txEl>
                                          </p:spTgt>
                                        </p:tgtEl>
                                        <p:attrNameLst>
                                          <p:attrName>ppt_w</p:attrName>
                                        </p:attrNameLst>
                                      </p:cBhvr>
                                      <p:tavLst>
                                        <p:tav tm="0">
                                          <p:val>
                                            <p:strVal val="#ppt_w"/>
                                          </p:val>
                                        </p:tav>
                                        <p:tav tm="100000">
                                          <p:val>
                                            <p:strVal val="#ppt_w"/>
                                          </p:val>
                                        </p:tav>
                                      </p:tavLst>
                                    </p:anim>
                                    <p:anim calcmode="lin" valueType="num">
                                      <p:cBhvr>
                                        <p:cTn id="54"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2" grpId="0" build="p"/>
      <p:bldP spid="13" grpId="0" animBg="1"/>
      <p:bldP spid="14" grpId="0" build="p"/>
      <p:bldP spid="28" grpId="0" animBg="1"/>
      <p:bldP spid="29" grpId="0" animBg="1"/>
      <p:bldP spid="17" grpId="0" build="p"/>
      <p:bldP spid="19" grpId="0" build="p"/>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60375" y="865753"/>
            <a:ext cx="8226425" cy="729311"/>
          </a:xfrm>
        </p:spPr>
        <p:txBody>
          <a:bodyPr>
            <a:noAutofit/>
          </a:bodyPr>
          <a:lstStyle/>
          <a:p>
            <a:r>
              <a:rPr lang="en-US" sz="4000" b="1" dirty="0">
                <a:solidFill>
                  <a:schemeClr val="bg1"/>
                </a:solidFill>
                <a:effectLst>
                  <a:outerShdw blurRad="50800" dist="76200" dir="2700000" algn="tl" rotWithShape="0">
                    <a:srgbClr val="000000">
                      <a:alpha val="60000"/>
                    </a:srgbClr>
                  </a:outerShdw>
                </a:effectLst>
                <a:latin typeface="Tahoma"/>
                <a:cs typeface="Tahoma"/>
              </a:rPr>
              <a:t>The Leadership</a:t>
            </a:r>
          </a:p>
        </p:txBody>
      </p:sp>
      <p:sp>
        <p:nvSpPr>
          <p:cNvPr id="12" name="Content Placeholder 6"/>
          <p:cNvSpPr txBox="1">
            <a:spLocks/>
          </p:cNvSpPr>
          <p:nvPr/>
        </p:nvSpPr>
        <p:spPr>
          <a:xfrm>
            <a:off x="460375" y="1611220"/>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Elders</a:t>
            </a:r>
          </a:p>
        </p:txBody>
      </p:sp>
      <p:sp>
        <p:nvSpPr>
          <p:cNvPr id="13" name="TextBox 12"/>
          <p:cNvSpPr txBox="1"/>
          <p:nvPr/>
        </p:nvSpPr>
        <p:spPr>
          <a:xfrm>
            <a:off x="818444" y="2375398"/>
            <a:ext cx="8075707"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EPH. 4:11, 12; 1</a:t>
            </a:r>
            <a:r>
              <a:rPr lang="en-US" sz="2700" b="1" baseline="30000" dirty="0">
                <a:latin typeface="Bank Gothic"/>
                <a:cs typeface="Bank Gothic"/>
              </a:rPr>
              <a:t>ST</a:t>
            </a:r>
            <a:r>
              <a:rPr lang="en-US" sz="2700" b="1" dirty="0">
                <a:latin typeface="Bank Gothic"/>
                <a:cs typeface="Bank Gothic"/>
              </a:rPr>
              <a:t> TIM. 3:2; TITUS 1:7, 8</a:t>
            </a:r>
          </a:p>
        </p:txBody>
      </p:sp>
      <p:sp>
        <p:nvSpPr>
          <p:cNvPr id="14" name="Content Placeholder 6"/>
          <p:cNvSpPr txBox="1">
            <a:spLocks/>
          </p:cNvSpPr>
          <p:nvPr/>
        </p:nvSpPr>
        <p:spPr>
          <a:xfrm>
            <a:off x="460375" y="228783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spc="-101" dirty="0">
                <a:solidFill>
                  <a:schemeClr val="bg1"/>
                </a:solidFill>
                <a:effectLst>
                  <a:outerShdw blurRad="50800" dist="76200" dir="2700000" algn="tl" rotWithShape="0">
                    <a:srgbClr val="000000">
                      <a:alpha val="60000"/>
                    </a:srgbClr>
                  </a:outerShdw>
                </a:effectLst>
                <a:latin typeface="Tahoma"/>
                <a:cs typeface="Tahoma"/>
              </a:rPr>
              <a:t>Deacons</a:t>
            </a:r>
          </a:p>
        </p:txBody>
      </p:sp>
      <p:sp>
        <p:nvSpPr>
          <p:cNvPr id="35" name="TextBox 34"/>
          <p:cNvSpPr txBox="1"/>
          <p:nvPr/>
        </p:nvSpPr>
        <p:spPr>
          <a:xfrm>
            <a:off x="2836333" y="5159866"/>
            <a:ext cx="4656667"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EPHESIANS 4:11, 12</a:t>
            </a:r>
          </a:p>
        </p:txBody>
      </p:sp>
      <p:sp>
        <p:nvSpPr>
          <p:cNvPr id="37" name="Content Placeholder 6"/>
          <p:cNvSpPr txBox="1">
            <a:spLocks/>
          </p:cNvSpPr>
          <p:nvPr/>
        </p:nvSpPr>
        <p:spPr>
          <a:xfrm>
            <a:off x="460376" y="3710824"/>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Knowledgeable &amp; Effective</a:t>
            </a:r>
          </a:p>
        </p:txBody>
      </p:sp>
      <p:sp>
        <p:nvSpPr>
          <p:cNvPr id="38" name="Content Placeholder 6"/>
          <p:cNvSpPr txBox="1">
            <a:spLocks/>
          </p:cNvSpPr>
          <p:nvPr/>
        </p:nvSpPr>
        <p:spPr>
          <a:xfrm>
            <a:off x="460375" y="4398912"/>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Bold and Unbiased</a:t>
            </a:r>
          </a:p>
        </p:txBody>
      </p:sp>
      <p:sp>
        <p:nvSpPr>
          <p:cNvPr id="27"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Every Member Must Be A Worker</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28" name="TextBox 27"/>
          <p:cNvSpPr txBox="1"/>
          <p:nvPr/>
        </p:nvSpPr>
        <p:spPr>
          <a:xfrm>
            <a:off x="3066815" y="3061187"/>
            <a:ext cx="3357268"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1</a:t>
            </a:r>
            <a:r>
              <a:rPr lang="en-US" sz="2700" b="1" baseline="30000" dirty="0">
                <a:latin typeface="Bank Gothic"/>
                <a:cs typeface="Bank Gothic"/>
              </a:rPr>
              <a:t>ST</a:t>
            </a:r>
            <a:r>
              <a:rPr lang="en-US" sz="2700" b="1" dirty="0">
                <a:latin typeface="Bank Gothic"/>
                <a:cs typeface="Bank Gothic"/>
              </a:rPr>
              <a:t> TIM. 3:10</a:t>
            </a:r>
          </a:p>
        </p:txBody>
      </p:sp>
      <p:sp>
        <p:nvSpPr>
          <p:cNvPr id="16" name="Content Placeholder 6"/>
          <p:cNvSpPr txBox="1">
            <a:spLocks/>
          </p:cNvSpPr>
          <p:nvPr/>
        </p:nvSpPr>
        <p:spPr>
          <a:xfrm>
            <a:off x="460375" y="3011261"/>
            <a:ext cx="8529412" cy="729311"/>
          </a:xfrm>
          <a:prstGeom prst="rect">
            <a:avLst/>
          </a:prstGeom>
        </p:spPr>
        <p:txBody>
          <a:bodyPr vert="horz" lIns="91428" tIns="45714" rIns="91428" bIns="45714" rtlCol="0">
            <a:noAutofit/>
          </a:bodyPr>
          <a:lstStyle/>
          <a:p>
            <a:pPr marL="342858" indent="-342858">
              <a:spcBef>
                <a:spcPct val="20000"/>
              </a:spcBef>
              <a:buFont typeface="Arial"/>
              <a:buChar char="•"/>
              <a:defRPr/>
            </a:pPr>
            <a:r>
              <a:rPr lang="en-US" sz="4000" b="1" spc="-101" dirty="0">
                <a:solidFill>
                  <a:schemeClr val="bg1"/>
                </a:solidFill>
                <a:effectLst>
                  <a:outerShdw blurRad="50800" dist="76200" dir="2700000" algn="tl" rotWithShape="0">
                    <a:srgbClr val="000000">
                      <a:alpha val="60000"/>
                    </a:srgbClr>
                  </a:outerShdw>
                </a:effectLst>
                <a:latin typeface="Tahoma"/>
                <a:cs typeface="Tahoma"/>
              </a:rPr>
              <a:t>Teachers &amp; Preachers</a:t>
            </a:r>
          </a:p>
        </p:txBody>
      </p:sp>
      <p:sp>
        <p:nvSpPr>
          <p:cNvPr id="29" name="Content Placeholder 6"/>
          <p:cNvSpPr txBox="1">
            <a:spLocks/>
          </p:cNvSpPr>
          <p:nvPr/>
        </p:nvSpPr>
        <p:spPr>
          <a:xfrm>
            <a:off x="460375" y="5122342"/>
            <a:ext cx="8529025" cy="729311"/>
          </a:xfrm>
          <a:prstGeom prst="rect">
            <a:avLst/>
          </a:prstGeom>
        </p:spPr>
        <p:txBody>
          <a:bodyPr vert="horz" lIns="91428" tIns="45714" rIns="91428" bIns="45714" rtlCol="0">
            <a:noAutofit/>
          </a:bodyPr>
          <a:lstStyle/>
          <a:p>
            <a:pPr marL="342858" indent="-342858">
              <a:spcBef>
                <a:spcPct val="20000"/>
              </a:spcBef>
              <a:buFont typeface="Arial"/>
              <a:buChar char="•"/>
              <a:defRPr/>
            </a:pPr>
            <a:r>
              <a:rPr lang="en-US" sz="4000" b="1" spc="-101" dirty="0">
                <a:solidFill>
                  <a:schemeClr val="bg1"/>
                </a:solidFill>
                <a:effectLst>
                  <a:outerShdw blurRad="50800" dist="76200" dir="2700000" algn="tl" rotWithShape="0">
                    <a:srgbClr val="000000">
                      <a:alpha val="60000"/>
                    </a:srgbClr>
                  </a:outerShdw>
                </a:effectLst>
                <a:latin typeface="Tahoma"/>
                <a:cs typeface="Tahoma"/>
              </a:rPr>
              <a:t>Every Member in the Church</a:t>
            </a:r>
          </a:p>
        </p:txBody>
      </p:sp>
      <p:sp>
        <p:nvSpPr>
          <p:cNvPr id="30" name="TextBox 29"/>
          <p:cNvSpPr txBox="1"/>
          <p:nvPr/>
        </p:nvSpPr>
        <p:spPr>
          <a:xfrm>
            <a:off x="1514593" y="6020068"/>
            <a:ext cx="6624034"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1</a:t>
            </a:r>
            <a:r>
              <a:rPr lang="en-US" sz="2700" b="1" baseline="30000" dirty="0">
                <a:latin typeface="Bank Gothic"/>
                <a:cs typeface="Bank Gothic"/>
              </a:rPr>
              <a:t>ST</a:t>
            </a:r>
            <a:r>
              <a:rPr lang="en-US" sz="2700" b="1" dirty="0">
                <a:latin typeface="Bank Gothic"/>
                <a:cs typeface="Bank Gothic"/>
              </a:rPr>
              <a:t> COR. 12:14, 21; EPH. 4:16</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 calcmode="lin" valueType="num">
                                      <p:cBhvr>
                                        <p:cTn id="2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3"/>
                                        </p:tgtEl>
                                        <p:attrNameLst>
                                          <p:attrName>style.visibility</p:attrName>
                                        </p:attrNameLst>
                                      </p:cBhvr>
                                      <p:to>
                                        <p:strVal val="hidden"/>
                                      </p:to>
                                    </p:set>
                                  </p:childTnLst>
                                </p:cTn>
                              </p:par>
                            </p:childTnLst>
                          </p:cTn>
                        </p:par>
                        <p:par>
                          <p:cTn id="33" fill="hold">
                            <p:stCondLst>
                              <p:cond delay="0"/>
                            </p:stCondLst>
                            <p:childTnLst>
                              <p:par>
                                <p:cTn id="34" presetID="17" presetClass="entr" presetSubtype="1" fill="hold" grpId="0" nodeType="after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 calcmode="lin" valueType="num">
                                      <p:cBhvr>
                                        <p:cTn id="36"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8"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9"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1" nodeType="clickEffect">
                                  <p:stCondLst>
                                    <p:cond delay="0"/>
                                  </p:stCondLst>
                                  <p:childTnLst>
                                    <p:set>
                                      <p:cBhvr>
                                        <p:cTn id="47" dur="1" fill="hold">
                                          <p:stCondLst>
                                            <p:cond delay="0"/>
                                          </p:stCondLst>
                                        </p:cTn>
                                        <p:tgtEl>
                                          <p:spTgt spid="28"/>
                                        </p:tgtEl>
                                        <p:attrNameLst>
                                          <p:attrName>style.visibility</p:attrName>
                                        </p:attrNameLst>
                                      </p:cBhvr>
                                      <p:to>
                                        <p:strVal val="hidden"/>
                                      </p:to>
                                    </p:set>
                                  </p:childTnLst>
                                </p:cTn>
                              </p:par>
                            </p:childTnLst>
                          </p:cTn>
                        </p:par>
                        <p:par>
                          <p:cTn id="48" fill="hold">
                            <p:stCondLst>
                              <p:cond delay="0"/>
                            </p:stCondLst>
                            <p:childTnLst>
                              <p:par>
                                <p:cTn id="49" presetID="39" presetClass="entr" presetSubtype="0" accel="100000" fill="hold" grpId="0" nodeType="afterEffect">
                                  <p:stCondLst>
                                    <p:cond delay="0"/>
                                  </p:stCondLst>
                                  <p:childTnLst>
                                    <p:set>
                                      <p:cBhvr>
                                        <p:cTn id="50" dur="1" fill="hold">
                                          <p:stCondLst>
                                            <p:cond delay="0"/>
                                          </p:stCondLst>
                                        </p:cTn>
                                        <p:tgtEl>
                                          <p:spTgt spid="16">
                                            <p:txEl>
                                              <p:pRg st="0" end="0"/>
                                            </p:txEl>
                                          </p:spTgt>
                                        </p:tgtEl>
                                        <p:attrNameLst>
                                          <p:attrName>style.visibility</p:attrName>
                                        </p:attrNameLst>
                                      </p:cBhvr>
                                      <p:to>
                                        <p:strVal val="visible"/>
                                      </p:to>
                                    </p:set>
                                    <p:anim calcmode="lin" valueType="num">
                                      <p:cBhvr>
                                        <p:cTn id="51" dur="500" fill="hold"/>
                                        <p:tgtEl>
                                          <p:spTgt spid="16">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2" dur="500" fill="hold"/>
                                        <p:tgtEl>
                                          <p:spTgt spid="16">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3" dur="500" fill="hold"/>
                                        <p:tgtEl>
                                          <p:spTgt spid="16">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4"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55" fill="hold">
                            <p:stCondLst>
                              <p:cond delay="500"/>
                            </p:stCondLst>
                            <p:childTnLst>
                              <p:par>
                                <p:cTn id="56" presetID="17" presetClass="entr" presetSubtype="1" fill="hold" grpId="0" nodeType="afterEffect">
                                  <p:stCondLst>
                                    <p:cond delay="0"/>
                                  </p:stCondLst>
                                  <p:childTnLst>
                                    <p:set>
                                      <p:cBhvr>
                                        <p:cTn id="57" dur="1" fill="hold">
                                          <p:stCondLst>
                                            <p:cond delay="0"/>
                                          </p:stCondLst>
                                        </p:cTn>
                                        <p:tgtEl>
                                          <p:spTgt spid="37">
                                            <p:txEl>
                                              <p:pRg st="0" end="0"/>
                                            </p:txEl>
                                          </p:spTgt>
                                        </p:tgtEl>
                                        <p:attrNameLst>
                                          <p:attrName>style.visibility</p:attrName>
                                        </p:attrNameLst>
                                      </p:cBhvr>
                                      <p:to>
                                        <p:strVal val="visible"/>
                                      </p:to>
                                    </p:set>
                                    <p:anim calcmode="lin" valueType="num">
                                      <p:cBhvr>
                                        <p:cTn id="58"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37">
                                            <p:txEl>
                                              <p:pRg st="0" end="0"/>
                                            </p:txEl>
                                          </p:spTgt>
                                        </p:tgtEl>
                                        <p:attrNameLst>
                                          <p:attrName>ppt_y</p:attrName>
                                        </p:attrNameLst>
                                      </p:cBhvr>
                                      <p:tavLst>
                                        <p:tav tm="0">
                                          <p:val>
                                            <p:strVal val="#ppt_y-#ppt_h/2"/>
                                          </p:val>
                                        </p:tav>
                                        <p:tav tm="100000">
                                          <p:val>
                                            <p:strVal val="#ppt_y"/>
                                          </p:val>
                                        </p:tav>
                                      </p:tavLst>
                                    </p:anim>
                                    <p:anim calcmode="lin" valueType="num">
                                      <p:cBhvr>
                                        <p:cTn id="60" dur="500" fill="hold"/>
                                        <p:tgtEl>
                                          <p:spTgt spid="37">
                                            <p:txEl>
                                              <p:pRg st="0" end="0"/>
                                            </p:txEl>
                                          </p:spTgt>
                                        </p:tgtEl>
                                        <p:attrNameLst>
                                          <p:attrName>ppt_w</p:attrName>
                                        </p:attrNameLst>
                                      </p:cBhvr>
                                      <p:tavLst>
                                        <p:tav tm="0">
                                          <p:val>
                                            <p:strVal val="#ppt_w"/>
                                          </p:val>
                                        </p:tav>
                                        <p:tav tm="100000">
                                          <p:val>
                                            <p:strVal val="#ppt_w"/>
                                          </p:val>
                                        </p:tav>
                                      </p:tavLst>
                                    </p:anim>
                                    <p:anim calcmode="lin" valueType="num">
                                      <p:cBhvr>
                                        <p:cTn id="61" dur="500" fill="hold"/>
                                        <p:tgtEl>
                                          <p:spTgt spid="3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17" presetClass="entr" presetSubtype="1" fill="hold" grpId="0" nodeType="clickEffect">
                                  <p:stCondLst>
                                    <p:cond delay="0"/>
                                  </p:stCondLst>
                                  <p:childTnLst>
                                    <p:set>
                                      <p:cBhvr>
                                        <p:cTn id="65" dur="1" fill="hold">
                                          <p:stCondLst>
                                            <p:cond delay="0"/>
                                          </p:stCondLst>
                                        </p:cTn>
                                        <p:tgtEl>
                                          <p:spTgt spid="38">
                                            <p:txEl>
                                              <p:pRg st="0" end="0"/>
                                            </p:txEl>
                                          </p:spTgt>
                                        </p:tgtEl>
                                        <p:attrNameLst>
                                          <p:attrName>style.visibility</p:attrName>
                                        </p:attrNameLst>
                                      </p:cBhvr>
                                      <p:to>
                                        <p:strVal val="visible"/>
                                      </p:to>
                                    </p:set>
                                    <p:anim calcmode="lin" valueType="num">
                                      <p:cBhvr>
                                        <p:cTn id="66"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67" dur="500" fill="hold"/>
                                        <p:tgtEl>
                                          <p:spTgt spid="38">
                                            <p:txEl>
                                              <p:pRg st="0" end="0"/>
                                            </p:txEl>
                                          </p:spTgt>
                                        </p:tgtEl>
                                        <p:attrNameLst>
                                          <p:attrName>ppt_y</p:attrName>
                                        </p:attrNameLst>
                                      </p:cBhvr>
                                      <p:tavLst>
                                        <p:tav tm="0">
                                          <p:val>
                                            <p:strVal val="#ppt_y-#ppt_h/2"/>
                                          </p:val>
                                        </p:tav>
                                        <p:tav tm="100000">
                                          <p:val>
                                            <p:strVal val="#ppt_y"/>
                                          </p:val>
                                        </p:tav>
                                      </p:tavLst>
                                    </p:anim>
                                    <p:anim calcmode="lin" valueType="num">
                                      <p:cBhvr>
                                        <p:cTn id="68" dur="500" fill="hold"/>
                                        <p:tgtEl>
                                          <p:spTgt spid="38">
                                            <p:txEl>
                                              <p:pRg st="0" end="0"/>
                                            </p:txEl>
                                          </p:spTgt>
                                        </p:tgtEl>
                                        <p:attrNameLst>
                                          <p:attrName>ppt_w</p:attrName>
                                        </p:attrNameLst>
                                      </p:cBhvr>
                                      <p:tavLst>
                                        <p:tav tm="0">
                                          <p:val>
                                            <p:strVal val="#ppt_w"/>
                                          </p:val>
                                        </p:tav>
                                        <p:tav tm="100000">
                                          <p:val>
                                            <p:strVal val="#ppt_w"/>
                                          </p:val>
                                        </p:tav>
                                      </p:tavLst>
                                    </p:anim>
                                    <p:anim calcmode="lin" valueType="num">
                                      <p:cBhvr>
                                        <p:cTn id="69" dur="500" fill="hold"/>
                                        <p:tgtEl>
                                          <p:spTgt spid="38">
                                            <p:txEl>
                                              <p:pRg st="0" end="0"/>
                                            </p:txEl>
                                          </p:spTgt>
                                        </p:tgtEl>
                                        <p:attrNameLst>
                                          <p:attrName>ppt_h</p:attrName>
                                        </p:attrNameLst>
                                      </p:cBhvr>
                                      <p:tavLst>
                                        <p:tav tm="0">
                                          <p:val>
                                            <p:fltVal val="0"/>
                                          </p:val>
                                        </p:tav>
                                        <p:tav tm="100000">
                                          <p:val>
                                            <p:strVal val="#ppt_h"/>
                                          </p:val>
                                        </p:tav>
                                      </p:tavLst>
                                    </p:anim>
                                  </p:childTnLst>
                                </p:cTn>
                              </p:par>
                            </p:childTnLst>
                          </p:cTn>
                        </p:par>
                        <p:par>
                          <p:cTn id="70" fill="hold">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xit" presetSubtype="0" fill="hold" grpId="1" nodeType="clickEffect">
                                  <p:stCondLst>
                                    <p:cond delay="0"/>
                                  </p:stCondLst>
                                  <p:childTnLst>
                                    <p:set>
                                      <p:cBhvr>
                                        <p:cTn id="77" dur="1" fill="hold">
                                          <p:stCondLst>
                                            <p:cond delay="0"/>
                                          </p:stCondLst>
                                        </p:cTn>
                                        <p:tgtEl>
                                          <p:spTgt spid="35"/>
                                        </p:tgtEl>
                                        <p:attrNameLst>
                                          <p:attrName>style.visibility</p:attrName>
                                        </p:attrNameLst>
                                      </p:cBhvr>
                                      <p:to>
                                        <p:strVal val="hidden"/>
                                      </p:to>
                                    </p:set>
                                  </p:childTnLst>
                                </p:cTn>
                              </p:par>
                            </p:childTnLst>
                          </p:cTn>
                        </p:par>
                        <p:par>
                          <p:cTn id="78" fill="hold">
                            <p:stCondLst>
                              <p:cond delay="0"/>
                            </p:stCondLst>
                            <p:childTnLst>
                              <p:par>
                                <p:cTn id="79" presetID="39" presetClass="entr" presetSubtype="0" accel="100000" fill="hold" grpId="0" nodeType="afterEffect">
                                  <p:stCondLst>
                                    <p:cond delay="0"/>
                                  </p:stCondLst>
                                  <p:childTnLst>
                                    <p:set>
                                      <p:cBhvr>
                                        <p:cTn id="80" dur="1" fill="hold">
                                          <p:stCondLst>
                                            <p:cond delay="0"/>
                                          </p:stCondLst>
                                        </p:cTn>
                                        <p:tgtEl>
                                          <p:spTgt spid="29">
                                            <p:txEl>
                                              <p:pRg st="0" end="0"/>
                                            </p:txEl>
                                          </p:spTgt>
                                        </p:tgtEl>
                                        <p:attrNameLst>
                                          <p:attrName>style.visibility</p:attrName>
                                        </p:attrNameLst>
                                      </p:cBhvr>
                                      <p:to>
                                        <p:strVal val="visible"/>
                                      </p:to>
                                    </p:set>
                                    <p:anim calcmode="lin" valueType="num">
                                      <p:cBhvr>
                                        <p:cTn id="81" dur="500" fill="hold"/>
                                        <p:tgtEl>
                                          <p:spTgt spid="29">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2" dur="500" fill="hold"/>
                                        <p:tgtEl>
                                          <p:spTgt spid="29">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83" dur="500" fill="hold"/>
                                        <p:tgtEl>
                                          <p:spTgt spid="29">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84"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2" grpId="0" build="p"/>
      <p:bldP spid="13" grpId="0" animBg="1"/>
      <p:bldP spid="13" grpId="1" animBg="1"/>
      <p:bldP spid="14" grpId="0" build="p"/>
      <p:bldP spid="35" grpId="0" animBg="1"/>
      <p:bldP spid="35" grpId="1" animBg="1"/>
      <p:bldP spid="37" grpId="0" build="p"/>
      <p:bldP spid="38" grpId="0" build="p"/>
      <p:bldP spid="27" grpId="0"/>
      <p:bldP spid="28" grpId="0" animBg="1"/>
      <p:bldP spid="28" grpId="1" animBg="1"/>
      <p:bldP spid="16" grpId="0" build="p"/>
      <p:bldP spid="29" grpId="0" build="p"/>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7777</TotalTime>
  <Words>290</Words>
  <Application>Microsoft Macintosh PowerPoint</Application>
  <PresentationFormat>On-screen Show (4:3)</PresentationFormat>
  <Paragraphs>43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Facing The Future With</vt:lpstr>
      <vt:lpstr>Being Unashamed Workers</vt:lpstr>
      <vt:lpstr>Behavior That Is Shameful:</vt:lpstr>
      <vt:lpstr>Behavior That Is Shameful:</vt:lpstr>
      <vt:lpstr>Every Member Must Be A Worker</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Workers Unashamed</dc:title>
  <dc:subject>Facing the Future With Faith</dc:subject>
  <dc:creator>Steven C. Harper</dc:creator>
  <cp:keywords>work; working; Paul; Timothy; church; involvement; participation; growth</cp:keywords>
  <dc:description>First lesson in the series of Facing the Future With Faith at Lancaster, CA. This one focuses on the need for all members to take part in the work of the local church for it to be successful and strong.</dc:description>
  <cp:lastModifiedBy>Steven C. Harper</cp:lastModifiedBy>
  <cp:revision>62</cp:revision>
  <dcterms:created xsi:type="dcterms:W3CDTF">2011-05-01T06:49:30Z</dcterms:created>
  <dcterms:modified xsi:type="dcterms:W3CDTF">2015-04-24T22:45:40Z</dcterms:modified>
  <cp:category/>
</cp:coreProperties>
</file>