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2"/>
  </p:notesMasterIdLst>
  <p:sldIdLst>
    <p:sldId id="256" r:id="rId2"/>
    <p:sldId id="265" r:id="rId3"/>
    <p:sldId id="282" r:id="rId4"/>
    <p:sldId id="283" r:id="rId5"/>
    <p:sldId id="284" r:id="rId6"/>
    <p:sldId id="272" r:id="rId7"/>
    <p:sldId id="275" r:id="rId8"/>
    <p:sldId id="276" r:id="rId9"/>
    <p:sldId id="286" r:id="rId10"/>
    <p:sldId id="287" r:id="rId11"/>
    <p:sldId id="288" r:id="rId12"/>
    <p:sldId id="259" r:id="rId13"/>
    <p:sldId id="274" r:id="rId14"/>
    <p:sldId id="260" r:id="rId15"/>
    <p:sldId id="261" r:id="rId16"/>
    <p:sldId id="285" r:id="rId17"/>
    <p:sldId id="278" r:id="rId18"/>
    <p:sldId id="262" r:id="rId19"/>
    <p:sldId id="289" r:id="rId20"/>
    <p:sldId id="279" r:id="rId21"/>
    <p:sldId id="263" r:id="rId22"/>
    <p:sldId id="264" r:id="rId23"/>
    <p:sldId id="266" r:id="rId24"/>
    <p:sldId id="267" r:id="rId25"/>
    <p:sldId id="268" r:id="rId26"/>
    <p:sldId id="271" r:id="rId27"/>
    <p:sldId id="269" r:id="rId28"/>
    <p:sldId id="270" r:id="rId29"/>
    <p:sldId id="280" r:id="rId30"/>
    <p:sldId id="281"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ennis Scroggins" initials="DS" lastIdx="2" clrIdx="0">
    <p:extLst>
      <p:ext uri="{19B8F6BF-5375-455C-9EA6-DF929625EA0E}">
        <p15:presenceInfo xmlns:p15="http://schemas.microsoft.com/office/powerpoint/2012/main" userId="5ced65ef00b97a95"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5" autoAdjust="0"/>
    <p:restoredTop sz="94660"/>
  </p:normalViewPr>
  <p:slideViewPr>
    <p:cSldViewPr snapToGrid="0">
      <p:cViewPr varScale="1">
        <p:scale>
          <a:sx n="62" d="100"/>
          <a:sy n="62" d="100"/>
        </p:scale>
        <p:origin x="72" y="198"/>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A4B46BB-F60A-4B28-9768-16145BA250C7}" type="datetimeFigureOut">
              <a:rPr lang="en-US" smtClean="0"/>
              <a:t>9/29/2019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27631A-843A-4300-991C-F1F72CACB557}" type="slidenum">
              <a:rPr lang="en-US" smtClean="0"/>
              <a:t>‹#›</a:t>
            </a:fld>
            <a:endParaRPr lang="en-US"/>
          </a:p>
        </p:txBody>
      </p:sp>
    </p:spTree>
    <p:extLst>
      <p:ext uri="{BB962C8B-B14F-4D97-AF65-F5344CB8AC3E}">
        <p14:creationId xmlns:p14="http://schemas.microsoft.com/office/powerpoint/2010/main" val="1717785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F27631A-843A-4300-991C-F1F72CACB557}" type="slidenum">
              <a:rPr lang="en-US" smtClean="0"/>
              <a:t>22</a:t>
            </a:fld>
            <a:endParaRPr lang="en-US"/>
          </a:p>
        </p:txBody>
      </p:sp>
    </p:spTree>
    <p:extLst>
      <p:ext uri="{BB962C8B-B14F-4D97-AF65-F5344CB8AC3E}">
        <p14:creationId xmlns:p14="http://schemas.microsoft.com/office/powerpoint/2010/main" val="21735145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F27631A-843A-4300-991C-F1F72CACB557}" type="slidenum">
              <a:rPr lang="en-US" smtClean="0"/>
              <a:t>27</a:t>
            </a:fld>
            <a:endParaRPr lang="en-US"/>
          </a:p>
        </p:txBody>
      </p:sp>
    </p:spTree>
    <p:extLst>
      <p:ext uri="{BB962C8B-B14F-4D97-AF65-F5344CB8AC3E}">
        <p14:creationId xmlns:p14="http://schemas.microsoft.com/office/powerpoint/2010/main" val="8885012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03E5FBE-FECB-4526-A855-D36A50673F78}" type="datetime1">
              <a:rPr lang="en-US" smtClean="0"/>
              <a:t>9/29/2019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CE668B-30E6-4875-A5EC-C17113FD942D}" type="slidenum">
              <a:rPr lang="en-US" smtClean="0"/>
              <a:t>‹#›</a:t>
            </a:fld>
            <a:endParaRPr lang="en-US" dirty="0"/>
          </a:p>
        </p:txBody>
      </p:sp>
    </p:spTree>
    <p:extLst>
      <p:ext uri="{BB962C8B-B14F-4D97-AF65-F5344CB8AC3E}">
        <p14:creationId xmlns:p14="http://schemas.microsoft.com/office/powerpoint/2010/main" val="42705236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2C346B7-043E-40D0-9F35-63DA8DD0919C}" type="datetime1">
              <a:rPr lang="en-US" smtClean="0"/>
              <a:t>9/29/2019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CE668B-30E6-4875-A5EC-C17113FD942D}" type="slidenum">
              <a:rPr lang="en-US" smtClean="0"/>
              <a:t>‹#›</a:t>
            </a:fld>
            <a:endParaRPr lang="en-US" dirty="0"/>
          </a:p>
        </p:txBody>
      </p:sp>
    </p:spTree>
    <p:extLst>
      <p:ext uri="{BB962C8B-B14F-4D97-AF65-F5344CB8AC3E}">
        <p14:creationId xmlns:p14="http://schemas.microsoft.com/office/powerpoint/2010/main" val="6754939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FEDFF98-025B-4868-A20C-15C171819C8B}" type="datetime1">
              <a:rPr lang="en-US" smtClean="0"/>
              <a:t>9/29/2019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CE668B-30E6-4875-A5EC-C17113FD942D}" type="slidenum">
              <a:rPr lang="en-US" smtClean="0"/>
              <a:t>‹#›</a:t>
            </a:fld>
            <a:endParaRPr lang="en-US" dirty="0"/>
          </a:p>
        </p:txBody>
      </p:sp>
    </p:spTree>
    <p:extLst>
      <p:ext uri="{BB962C8B-B14F-4D97-AF65-F5344CB8AC3E}">
        <p14:creationId xmlns:p14="http://schemas.microsoft.com/office/powerpoint/2010/main" val="34123970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31D2035-AA54-4568-9BB2-8E12551A47B7}" type="datetime1">
              <a:rPr lang="en-US" smtClean="0"/>
              <a:t>9/29/2019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8CE668B-30E6-4875-A5EC-C17113FD942D}" type="slidenum">
              <a:rPr lang="en-US" smtClean="0"/>
              <a:t>‹#›</a:t>
            </a:fld>
            <a:endParaRPr lang="en-US" dirty="0"/>
          </a:p>
        </p:txBody>
      </p:sp>
    </p:spTree>
    <p:extLst>
      <p:ext uri="{BB962C8B-B14F-4D97-AF65-F5344CB8AC3E}">
        <p14:creationId xmlns:p14="http://schemas.microsoft.com/office/powerpoint/2010/main" val="27789153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85A9AEA-6C7D-4F8E-BD30-5B285DF868AB}" type="datetime1">
              <a:rPr lang="en-US" smtClean="0"/>
              <a:t>9/29/2019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8CE668B-30E6-4875-A5EC-C17113FD942D}" type="slidenum">
              <a:rPr lang="en-US" smtClean="0"/>
              <a:t>‹#›</a:t>
            </a:fld>
            <a:endParaRPr lang="en-US" dirty="0"/>
          </a:p>
        </p:txBody>
      </p:sp>
    </p:spTree>
    <p:extLst>
      <p:ext uri="{BB962C8B-B14F-4D97-AF65-F5344CB8AC3E}">
        <p14:creationId xmlns:p14="http://schemas.microsoft.com/office/powerpoint/2010/main" val="15750728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6D09191-0241-42DF-980B-9932979BC99F}" type="datetime1">
              <a:rPr lang="en-US" smtClean="0"/>
              <a:t>9/29/2019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8CE668B-30E6-4875-A5EC-C17113FD942D}" type="slidenum">
              <a:rPr lang="en-US" smtClean="0"/>
              <a:t>‹#›</a:t>
            </a:fld>
            <a:endParaRPr lang="en-US" dirty="0"/>
          </a:p>
        </p:txBody>
      </p:sp>
    </p:spTree>
    <p:extLst>
      <p:ext uri="{BB962C8B-B14F-4D97-AF65-F5344CB8AC3E}">
        <p14:creationId xmlns:p14="http://schemas.microsoft.com/office/powerpoint/2010/main" val="23612095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183347-59CD-470E-8D04-150008D887C0}" type="datetime1">
              <a:rPr lang="en-US" smtClean="0"/>
              <a:t>9/29/2019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8CE668B-30E6-4875-A5EC-C17113FD942D}" type="slidenum">
              <a:rPr lang="en-US" smtClean="0"/>
              <a:t>‹#›</a:t>
            </a:fld>
            <a:endParaRPr lang="en-US" dirty="0"/>
          </a:p>
        </p:txBody>
      </p:sp>
    </p:spTree>
    <p:extLst>
      <p:ext uri="{BB962C8B-B14F-4D97-AF65-F5344CB8AC3E}">
        <p14:creationId xmlns:p14="http://schemas.microsoft.com/office/powerpoint/2010/main" val="8105604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8CC5339-4938-469B-B3FA-1D32B0EF7366}" type="datetime1">
              <a:rPr lang="en-US" smtClean="0"/>
              <a:t>9/29/2019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8CE668B-30E6-4875-A5EC-C17113FD942D}" type="slidenum">
              <a:rPr lang="en-US" smtClean="0"/>
              <a:t>‹#›</a:t>
            </a:fld>
            <a:endParaRPr lang="en-US" dirty="0"/>
          </a:p>
        </p:txBody>
      </p:sp>
    </p:spTree>
    <p:extLst>
      <p:ext uri="{BB962C8B-B14F-4D97-AF65-F5344CB8AC3E}">
        <p14:creationId xmlns:p14="http://schemas.microsoft.com/office/powerpoint/2010/main" val="32830954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3D3A8FC-E8CF-4F93-9F0E-CFACA5106FD4}" type="datetime1">
              <a:rPr lang="en-US" smtClean="0"/>
              <a:t>9/29/2019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8CE668B-30E6-4875-A5EC-C17113FD942D}" type="slidenum">
              <a:rPr lang="en-US" smtClean="0"/>
              <a:t>‹#›</a:t>
            </a:fld>
            <a:endParaRPr lang="en-US" dirty="0"/>
          </a:p>
        </p:txBody>
      </p:sp>
    </p:spTree>
    <p:extLst>
      <p:ext uri="{BB962C8B-B14F-4D97-AF65-F5344CB8AC3E}">
        <p14:creationId xmlns:p14="http://schemas.microsoft.com/office/powerpoint/2010/main" val="27364701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8C9613A-8EC5-4DC5-845E-75ECF40B937B}" type="datetime1">
              <a:rPr lang="en-US" smtClean="0"/>
              <a:t>9/29/2019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CE668B-30E6-4875-A5EC-C17113FD942D}" type="slidenum">
              <a:rPr lang="en-US" smtClean="0"/>
              <a:t>‹#›</a:t>
            </a:fld>
            <a:endParaRPr lang="en-US" dirty="0"/>
          </a:p>
        </p:txBody>
      </p:sp>
    </p:spTree>
    <p:extLst>
      <p:ext uri="{BB962C8B-B14F-4D97-AF65-F5344CB8AC3E}">
        <p14:creationId xmlns:p14="http://schemas.microsoft.com/office/powerpoint/2010/main" val="31473512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4AD8C5E-8803-47F1-9D77-DEFA0C15F929}" type="datetime1">
              <a:rPr lang="en-US" smtClean="0"/>
              <a:t>9/29/2019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CE668B-30E6-4875-A5EC-C17113FD942D}" type="slidenum">
              <a:rPr lang="en-US" smtClean="0"/>
              <a:t>‹#›</a:t>
            </a:fld>
            <a:endParaRPr lang="en-US" dirty="0"/>
          </a:p>
        </p:txBody>
      </p:sp>
    </p:spTree>
    <p:extLst>
      <p:ext uri="{BB962C8B-B14F-4D97-AF65-F5344CB8AC3E}">
        <p14:creationId xmlns:p14="http://schemas.microsoft.com/office/powerpoint/2010/main" val="13475489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027792-6713-4025-AD7E-19BA7F06F380}" type="datetime1">
              <a:rPr lang="en-US" smtClean="0"/>
              <a:t>9/29/2019</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CE668B-30E6-4875-A5EC-C17113FD942D}" type="slidenum">
              <a:rPr lang="en-US" smtClean="0"/>
              <a:t>‹#›</a:t>
            </a:fld>
            <a:endParaRPr lang="en-US" dirty="0"/>
          </a:p>
        </p:txBody>
      </p:sp>
    </p:spTree>
    <p:extLst>
      <p:ext uri="{BB962C8B-B14F-4D97-AF65-F5344CB8AC3E}">
        <p14:creationId xmlns:p14="http://schemas.microsoft.com/office/powerpoint/2010/main" val="2007516317"/>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87642" y="56147"/>
            <a:ext cx="9144000" cy="1985964"/>
          </a:xfrm>
        </p:spPr>
        <p:txBody>
          <a:bodyPr/>
          <a:lstStyle/>
          <a:p>
            <a:r>
              <a:rPr lang="en-US" dirty="0">
                <a:latin typeface="Arial Black" panose="020B0A04020102020204" pitchFamily="34" charset="0"/>
              </a:rPr>
              <a:t>COMMON EXCUSES FOR SIN</a:t>
            </a:r>
          </a:p>
        </p:txBody>
      </p:sp>
      <p:sp>
        <p:nvSpPr>
          <p:cNvPr id="3" name="Subtitle 2"/>
          <p:cNvSpPr>
            <a:spLocks noGrp="1"/>
          </p:cNvSpPr>
          <p:nvPr>
            <p:ph type="subTitle" idx="1"/>
          </p:nvPr>
        </p:nvSpPr>
        <p:spPr>
          <a:xfrm>
            <a:off x="1524000" y="2991853"/>
            <a:ext cx="9144000" cy="3433009"/>
          </a:xfrm>
        </p:spPr>
        <p:txBody>
          <a:bodyPr>
            <a:normAutofit/>
          </a:bodyPr>
          <a:lstStyle/>
          <a:p>
            <a:r>
              <a:rPr lang="en-US" sz="4800" b="1" i="1" dirty="0">
                <a:latin typeface="Times New Roman" panose="02020603050405020304" pitchFamily="18" charset="0"/>
                <a:cs typeface="Times New Roman" panose="02020603050405020304" pitchFamily="18" charset="0"/>
              </a:rPr>
              <a:t>“But be doers of the word, and not hearers only, deceiving yourselves.”</a:t>
            </a:r>
          </a:p>
          <a:p>
            <a:r>
              <a:rPr lang="en-US" sz="4800" dirty="0">
                <a:latin typeface="Times New Roman" panose="02020603050405020304" pitchFamily="18" charset="0"/>
                <a:cs typeface="Times New Roman" panose="02020603050405020304" pitchFamily="18" charset="0"/>
              </a:rPr>
              <a:t>James 1:22</a:t>
            </a:r>
          </a:p>
          <a:p>
            <a:endParaRPr lang="en-US" sz="4800" b="1" i="1"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B8CE668B-30E6-4875-A5EC-C17113FD942D}" type="slidenum">
              <a:rPr lang="en-US" smtClean="0"/>
              <a:t>1</a:t>
            </a:fld>
            <a:endParaRPr lang="en-US" dirty="0"/>
          </a:p>
        </p:txBody>
      </p:sp>
    </p:spTree>
    <p:extLst>
      <p:ext uri="{BB962C8B-B14F-4D97-AF65-F5344CB8AC3E}">
        <p14:creationId xmlns:p14="http://schemas.microsoft.com/office/powerpoint/2010/main" val="2304974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9179" y="152400"/>
            <a:ext cx="11325726" cy="1973179"/>
          </a:xfrm>
        </p:spPr>
        <p:txBody>
          <a:bodyPr>
            <a:normAutofit/>
          </a:bodyPr>
          <a:lstStyle/>
          <a:p>
            <a:pPr algn="ctr"/>
            <a:r>
              <a:rPr lang="en-US" dirty="0">
                <a:latin typeface="Aharoni" panose="02010803020104030203" pitchFamily="2" charset="-79"/>
                <a:cs typeface="Aharoni" panose="02010803020104030203" pitchFamily="2" charset="-79"/>
              </a:rPr>
              <a:t>Those who make excuses for their sins, reveal a terrible heart condition that will be the death of them spiritually.</a:t>
            </a:r>
          </a:p>
        </p:txBody>
      </p:sp>
      <p:sp>
        <p:nvSpPr>
          <p:cNvPr id="3" name="Content Placeholder 2"/>
          <p:cNvSpPr>
            <a:spLocks noGrp="1"/>
          </p:cNvSpPr>
          <p:nvPr>
            <p:ph idx="1"/>
          </p:nvPr>
        </p:nvSpPr>
        <p:spPr>
          <a:xfrm>
            <a:off x="96253" y="2494547"/>
            <a:ext cx="11863136" cy="4299285"/>
          </a:xfrm>
        </p:spPr>
        <p:txBody>
          <a:bodyPr>
            <a:normAutofit/>
          </a:bodyPr>
          <a:lstStyle/>
          <a:p>
            <a:r>
              <a:rPr lang="en-US" sz="4800" dirty="0"/>
              <a:t>So many in our society argue with the concept  of absolute truth.  </a:t>
            </a:r>
            <a:r>
              <a:rPr lang="en-US" sz="4800" dirty="0">
                <a:solidFill>
                  <a:schemeClr val="accent2">
                    <a:lumMod val="75000"/>
                  </a:schemeClr>
                </a:solidFill>
              </a:rPr>
              <a:t>“No one agrees on what the Bible teaches!”  1 Corinthians 1:10 </a:t>
            </a:r>
          </a:p>
          <a:p>
            <a:r>
              <a:rPr lang="en-US" sz="4800" dirty="0"/>
              <a:t>Many make excuses for errors in their lives and in the lives of others.  In their minds eye “sin” or “sins” don’t exist!  </a:t>
            </a:r>
          </a:p>
          <a:p>
            <a:endParaRPr lang="en-US" dirty="0"/>
          </a:p>
          <a:p>
            <a:endParaRPr lang="en-US" dirty="0"/>
          </a:p>
        </p:txBody>
      </p:sp>
      <p:sp>
        <p:nvSpPr>
          <p:cNvPr id="4" name="Slide Number Placeholder 3"/>
          <p:cNvSpPr>
            <a:spLocks noGrp="1"/>
          </p:cNvSpPr>
          <p:nvPr>
            <p:ph type="sldNum" sz="quarter" idx="12"/>
          </p:nvPr>
        </p:nvSpPr>
        <p:spPr/>
        <p:txBody>
          <a:bodyPr/>
          <a:lstStyle/>
          <a:p>
            <a:fld id="{B8CE668B-30E6-4875-A5EC-C17113FD942D}" type="slidenum">
              <a:rPr lang="en-US" smtClean="0"/>
              <a:t>2</a:t>
            </a:fld>
            <a:endParaRPr lang="en-US" dirty="0"/>
          </a:p>
        </p:txBody>
      </p:sp>
    </p:spTree>
    <p:extLst>
      <p:ext uri="{BB962C8B-B14F-4D97-AF65-F5344CB8AC3E}">
        <p14:creationId xmlns:p14="http://schemas.microsoft.com/office/powerpoint/2010/main" val="292723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44A79D-CCE7-4583-ABC2-38BAD25B2997}"/>
              </a:ext>
            </a:extLst>
          </p:cNvPr>
          <p:cNvSpPr>
            <a:spLocks noGrp="1"/>
          </p:cNvSpPr>
          <p:nvPr>
            <p:ph type="title"/>
          </p:nvPr>
        </p:nvSpPr>
        <p:spPr/>
        <p:txBody>
          <a:bodyPr>
            <a:normAutofit/>
          </a:bodyPr>
          <a:lstStyle/>
          <a:p>
            <a:pPr algn="ctr"/>
            <a:r>
              <a:rPr lang="en-US" sz="4000" b="1" dirty="0">
                <a:latin typeface="Arial Narrow" panose="020B0606020202030204" pitchFamily="34" charset="0"/>
              </a:rPr>
              <a:t>Sad Biblical Excuses for Sin</a:t>
            </a:r>
            <a:br>
              <a:rPr lang="en-US" sz="4000" b="1" dirty="0">
                <a:latin typeface="Arial Narrow" panose="020B0606020202030204" pitchFamily="34" charset="0"/>
              </a:rPr>
            </a:br>
            <a:r>
              <a:rPr lang="en-US" sz="4000" b="1" dirty="0">
                <a:latin typeface="Arial Narrow" panose="020B0606020202030204" pitchFamily="34" charset="0"/>
              </a:rPr>
              <a:t>offered in defense of sinful actions.</a:t>
            </a:r>
          </a:p>
        </p:txBody>
      </p:sp>
      <p:sp>
        <p:nvSpPr>
          <p:cNvPr id="3" name="Content Placeholder 2">
            <a:extLst>
              <a:ext uri="{FF2B5EF4-FFF2-40B4-BE49-F238E27FC236}">
                <a16:creationId xmlns:a16="http://schemas.microsoft.com/office/drawing/2014/main" id="{091C0613-9C32-4EA1-8C0A-981F2B908FF5}"/>
              </a:ext>
            </a:extLst>
          </p:cNvPr>
          <p:cNvSpPr>
            <a:spLocks noGrp="1"/>
          </p:cNvSpPr>
          <p:nvPr>
            <p:ph idx="1"/>
          </p:nvPr>
        </p:nvSpPr>
        <p:spPr>
          <a:xfrm>
            <a:off x="295422" y="1866241"/>
            <a:ext cx="11690252" cy="4895850"/>
          </a:xfrm>
        </p:spPr>
        <p:txBody>
          <a:bodyPr/>
          <a:lstStyle/>
          <a:p>
            <a:r>
              <a:rPr lang="en-US" sz="4000" dirty="0">
                <a:latin typeface="Times New Roman" panose="02020603050405020304" pitchFamily="18" charset="0"/>
                <a:cs typeface="Times New Roman" panose="02020603050405020304" pitchFamily="18" charset="0"/>
              </a:rPr>
              <a:t>Genesis 3:8-12, </a:t>
            </a:r>
            <a:r>
              <a:rPr lang="en-US" sz="4000" b="1" i="1" dirty="0">
                <a:latin typeface="Times New Roman" panose="02020603050405020304" pitchFamily="18" charset="0"/>
                <a:cs typeface="Times New Roman" panose="02020603050405020304" pitchFamily="18" charset="0"/>
              </a:rPr>
              <a:t>“The woman whom You gave to be with me, she gave me of the tree, and I ate.”</a:t>
            </a:r>
          </a:p>
          <a:p>
            <a:r>
              <a:rPr lang="en-US" sz="4000" b="1" i="1" dirty="0">
                <a:latin typeface="Times New Roman" panose="02020603050405020304" pitchFamily="18" charset="0"/>
                <a:cs typeface="Times New Roman" panose="02020603050405020304" pitchFamily="18" charset="0"/>
              </a:rPr>
              <a:t>Genesis 4:9, “I do not know, am I my brothers keeper?”</a:t>
            </a:r>
          </a:p>
          <a:p>
            <a:r>
              <a:rPr lang="en-US" sz="4000" dirty="0">
                <a:latin typeface="Times New Roman" panose="02020603050405020304" pitchFamily="18" charset="0"/>
                <a:cs typeface="Times New Roman" panose="02020603050405020304" pitchFamily="18" charset="0"/>
              </a:rPr>
              <a:t>Exodus 32:19-24, </a:t>
            </a:r>
            <a:r>
              <a:rPr lang="en-US" sz="4000" b="1" i="1" dirty="0">
                <a:latin typeface="Times New Roman" panose="02020603050405020304" pitchFamily="18" charset="0"/>
                <a:cs typeface="Times New Roman" panose="02020603050405020304" pitchFamily="18" charset="0"/>
              </a:rPr>
              <a:t>“Do not let the anger of my lord become hot. You know the people, that they are set on evil. </a:t>
            </a:r>
            <a:r>
              <a:rPr lang="en-US" sz="4000" dirty="0">
                <a:latin typeface="Times New Roman" panose="02020603050405020304" pitchFamily="18" charset="0"/>
                <a:cs typeface="Times New Roman" panose="02020603050405020304" pitchFamily="18" charset="0"/>
              </a:rPr>
              <a:t> Verse 24, </a:t>
            </a:r>
            <a:r>
              <a:rPr lang="en-US" sz="4000" b="1" i="1" dirty="0">
                <a:latin typeface="Times New Roman" panose="02020603050405020304" pitchFamily="18" charset="0"/>
                <a:cs typeface="Times New Roman" panose="02020603050405020304" pitchFamily="18" charset="0"/>
              </a:rPr>
              <a:t>“and I cast it into the fire, and this calf came out.”</a:t>
            </a:r>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192A3F52-09B3-47FE-84D1-852BC5943FBE}"/>
              </a:ext>
            </a:extLst>
          </p:cNvPr>
          <p:cNvSpPr>
            <a:spLocks noGrp="1"/>
          </p:cNvSpPr>
          <p:nvPr>
            <p:ph type="sldNum" sz="quarter" idx="12"/>
          </p:nvPr>
        </p:nvSpPr>
        <p:spPr/>
        <p:txBody>
          <a:bodyPr/>
          <a:lstStyle/>
          <a:p>
            <a:fld id="{B8CE668B-30E6-4875-A5EC-C17113FD942D}" type="slidenum">
              <a:rPr lang="en-US" smtClean="0"/>
              <a:t>3</a:t>
            </a:fld>
            <a:endParaRPr lang="en-US" dirty="0"/>
          </a:p>
        </p:txBody>
      </p:sp>
    </p:spTree>
    <p:extLst>
      <p:ext uri="{BB962C8B-B14F-4D97-AF65-F5344CB8AC3E}">
        <p14:creationId xmlns:p14="http://schemas.microsoft.com/office/powerpoint/2010/main" val="15844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3A3C4-0789-4814-AE12-F8B96A5A46BB}"/>
              </a:ext>
            </a:extLst>
          </p:cNvPr>
          <p:cNvSpPr>
            <a:spLocks noGrp="1"/>
          </p:cNvSpPr>
          <p:nvPr>
            <p:ph type="title"/>
          </p:nvPr>
        </p:nvSpPr>
        <p:spPr>
          <a:xfrm>
            <a:off x="838200" y="136525"/>
            <a:ext cx="10515600" cy="1213973"/>
          </a:xfrm>
        </p:spPr>
        <p:txBody>
          <a:bodyPr>
            <a:normAutofit/>
          </a:bodyPr>
          <a:lstStyle/>
          <a:p>
            <a:pPr algn="ctr"/>
            <a:r>
              <a:rPr lang="en-US" sz="4800" dirty="0">
                <a:latin typeface="Arial Narrow" panose="020B0606020202030204" pitchFamily="34" charset="0"/>
              </a:rPr>
              <a:t>Biblical Excuses </a:t>
            </a:r>
          </a:p>
        </p:txBody>
      </p:sp>
      <p:sp>
        <p:nvSpPr>
          <p:cNvPr id="3" name="Content Placeholder 2">
            <a:extLst>
              <a:ext uri="{FF2B5EF4-FFF2-40B4-BE49-F238E27FC236}">
                <a16:creationId xmlns:a16="http://schemas.microsoft.com/office/drawing/2014/main" id="{5C6B6134-8116-4041-ABCC-93DB8E964C44}"/>
              </a:ext>
            </a:extLst>
          </p:cNvPr>
          <p:cNvSpPr>
            <a:spLocks noGrp="1"/>
          </p:cNvSpPr>
          <p:nvPr>
            <p:ph idx="1"/>
          </p:nvPr>
        </p:nvSpPr>
        <p:spPr>
          <a:xfrm>
            <a:off x="309489" y="1350498"/>
            <a:ext cx="11352628" cy="5219114"/>
          </a:xfrm>
        </p:spPr>
        <p:txBody>
          <a:bodyPr>
            <a:noAutofit/>
          </a:bodyPr>
          <a:lstStyle/>
          <a:p>
            <a:r>
              <a:rPr lang="en-US" sz="4000" dirty="0">
                <a:latin typeface="Times New Roman" panose="02020603050405020304" pitchFamily="18" charset="0"/>
                <a:cs typeface="Times New Roman" panose="02020603050405020304" pitchFamily="18" charset="0"/>
              </a:rPr>
              <a:t>1 Samuel 15:1-3, 7-9, 10-26,  verse 21, “But the people took of the plunder, sheep and oxen, the best of the things which should have been utterly destroyed, to sacrifice to the LORD your God in Gilgal.”</a:t>
            </a:r>
          </a:p>
          <a:p>
            <a:r>
              <a:rPr lang="en-US" sz="4000" dirty="0">
                <a:latin typeface="Times New Roman" panose="02020603050405020304" pitchFamily="18" charset="0"/>
                <a:cs typeface="Times New Roman" panose="02020603050405020304" pitchFamily="18" charset="0"/>
              </a:rPr>
              <a:t>Matthew 7:21-23, “Many will say to Me in that day, ‘Lord, Lord, have we not prophesied in Your name, cast out demons in Your name, and done many wonders in Your name?”</a:t>
            </a:r>
          </a:p>
        </p:txBody>
      </p:sp>
      <p:sp>
        <p:nvSpPr>
          <p:cNvPr id="4" name="Slide Number Placeholder 3">
            <a:extLst>
              <a:ext uri="{FF2B5EF4-FFF2-40B4-BE49-F238E27FC236}">
                <a16:creationId xmlns:a16="http://schemas.microsoft.com/office/drawing/2014/main" id="{39A71139-9A14-4E33-A464-82B566A1F312}"/>
              </a:ext>
            </a:extLst>
          </p:cNvPr>
          <p:cNvSpPr>
            <a:spLocks noGrp="1"/>
          </p:cNvSpPr>
          <p:nvPr>
            <p:ph type="sldNum" sz="quarter" idx="12"/>
          </p:nvPr>
        </p:nvSpPr>
        <p:spPr/>
        <p:txBody>
          <a:bodyPr/>
          <a:lstStyle/>
          <a:p>
            <a:fld id="{B8CE668B-30E6-4875-A5EC-C17113FD942D}" type="slidenum">
              <a:rPr lang="en-US" smtClean="0"/>
              <a:t>4</a:t>
            </a:fld>
            <a:endParaRPr lang="en-US" dirty="0"/>
          </a:p>
        </p:txBody>
      </p:sp>
    </p:spTree>
    <p:extLst>
      <p:ext uri="{BB962C8B-B14F-4D97-AF65-F5344CB8AC3E}">
        <p14:creationId xmlns:p14="http://schemas.microsoft.com/office/powerpoint/2010/main" val="382992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6A7D97-639A-48BF-8D5C-52F104B743D2}"/>
              </a:ext>
            </a:extLst>
          </p:cNvPr>
          <p:cNvSpPr>
            <a:spLocks noGrp="1"/>
          </p:cNvSpPr>
          <p:nvPr>
            <p:ph type="title"/>
          </p:nvPr>
        </p:nvSpPr>
        <p:spPr>
          <a:xfrm>
            <a:off x="140677" y="323557"/>
            <a:ext cx="11901267" cy="6133513"/>
          </a:xfrm>
        </p:spPr>
        <p:txBody>
          <a:bodyPr>
            <a:normAutofit/>
          </a:bodyPr>
          <a:lstStyle/>
          <a:p>
            <a:r>
              <a:rPr lang="en-US" sz="4000" dirty="0">
                <a:latin typeface="Times New Roman" panose="02020603050405020304" pitchFamily="18" charset="0"/>
                <a:cs typeface="Times New Roman" panose="02020603050405020304" pitchFamily="18" charset="0"/>
              </a:rPr>
              <a:t>John 9:20,</a:t>
            </a:r>
            <a:r>
              <a:rPr lang="en-US" sz="4000" dirty="0"/>
              <a:t> </a:t>
            </a:r>
            <a:r>
              <a:rPr lang="en-US" sz="4000" b="1" i="1" dirty="0">
                <a:latin typeface="Times New Roman" panose="02020603050405020304" pitchFamily="18" charset="0"/>
                <a:cs typeface="Times New Roman" panose="02020603050405020304" pitchFamily="18" charset="0"/>
              </a:rPr>
              <a:t>“His parents answered them and said, “We know that this is our son, and that he was born blind; but by what means he now sees we do not know, or who opened his eyes we do not know. He is of age; ask him. He will speak for himself. His parents said these things because they feared the Jews, for the Jews had agreed already that if anyone confessed that He was Christ, he would be put out of the synagogue. Therefore his parents said, “He is of age; ask him.”</a:t>
            </a:r>
            <a:r>
              <a:rPr lang="en-US" sz="4000" dirty="0"/>
              <a:t>  </a:t>
            </a:r>
            <a:r>
              <a:rPr lang="en-US" sz="4400" dirty="0"/>
              <a:t>Mark 8:38</a:t>
            </a:r>
            <a:br>
              <a:rPr lang="en-US" sz="4400" dirty="0"/>
            </a:br>
            <a:endParaRPr lang="en-US" sz="4400" dirty="0"/>
          </a:p>
        </p:txBody>
      </p:sp>
      <p:sp>
        <p:nvSpPr>
          <p:cNvPr id="3" name="Text Placeholder 2">
            <a:extLst>
              <a:ext uri="{FF2B5EF4-FFF2-40B4-BE49-F238E27FC236}">
                <a16:creationId xmlns:a16="http://schemas.microsoft.com/office/drawing/2014/main" id="{15A34E7D-27FF-4391-ADDA-2780BDC9D082}"/>
              </a:ext>
            </a:extLst>
          </p:cNvPr>
          <p:cNvSpPr>
            <a:spLocks noGrp="1"/>
          </p:cNvSpPr>
          <p:nvPr>
            <p:ph type="body" idx="1"/>
          </p:nvPr>
        </p:nvSpPr>
        <p:spPr>
          <a:xfrm>
            <a:off x="719308" y="6595817"/>
            <a:ext cx="10515600" cy="45719"/>
          </a:xfrm>
        </p:spPr>
        <p:txBody>
          <a:bodyPr>
            <a:normAutofit fontScale="25000" lnSpcReduction="20000"/>
          </a:bodyPr>
          <a:lstStyle/>
          <a:p>
            <a:endParaRPr lang="en-US" dirty="0"/>
          </a:p>
        </p:txBody>
      </p:sp>
      <p:sp>
        <p:nvSpPr>
          <p:cNvPr id="4" name="Slide Number Placeholder 3">
            <a:extLst>
              <a:ext uri="{FF2B5EF4-FFF2-40B4-BE49-F238E27FC236}">
                <a16:creationId xmlns:a16="http://schemas.microsoft.com/office/drawing/2014/main" id="{7BD230AD-40F5-45D7-AC2B-A5A1B03973AF}"/>
              </a:ext>
            </a:extLst>
          </p:cNvPr>
          <p:cNvSpPr>
            <a:spLocks noGrp="1"/>
          </p:cNvSpPr>
          <p:nvPr>
            <p:ph type="sldNum" sz="quarter" idx="12"/>
          </p:nvPr>
        </p:nvSpPr>
        <p:spPr/>
        <p:txBody>
          <a:bodyPr/>
          <a:lstStyle/>
          <a:p>
            <a:fld id="{B8CE668B-30E6-4875-A5EC-C17113FD942D}" type="slidenum">
              <a:rPr lang="en-US" smtClean="0"/>
              <a:t>5</a:t>
            </a:fld>
            <a:endParaRPr lang="en-US" dirty="0"/>
          </a:p>
        </p:txBody>
      </p:sp>
    </p:spTree>
    <p:extLst>
      <p:ext uri="{BB962C8B-B14F-4D97-AF65-F5344CB8AC3E}">
        <p14:creationId xmlns:p14="http://schemas.microsoft.com/office/powerpoint/2010/main" val="40080577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2716" y="200527"/>
            <a:ext cx="11582400" cy="1519785"/>
          </a:xfrm>
        </p:spPr>
        <p:txBody>
          <a:bodyPr>
            <a:noAutofit/>
          </a:bodyPr>
          <a:lstStyle/>
          <a:p>
            <a:r>
              <a:rPr lang="en-US" sz="4800" dirty="0">
                <a:latin typeface="Bahnschrift Condensed" panose="020B0502040204020203" pitchFamily="34" charset="0"/>
              </a:rPr>
              <a:t>Observe the Heart Conditions that will cost yo</a:t>
            </a:r>
            <a:r>
              <a:rPr lang="en-US" sz="4800" b="1" dirty="0">
                <a:latin typeface="Bahnschrift Condensed" panose="020B0502040204020203" pitchFamily="34" charset="0"/>
              </a:rPr>
              <a:t>u</a:t>
            </a:r>
            <a:r>
              <a:rPr lang="en-US" sz="4800" dirty="0">
                <a:latin typeface="Bahnschrift Condensed" panose="020B0502040204020203" pitchFamily="34" charset="0"/>
              </a:rPr>
              <a:t>, your soul!</a:t>
            </a:r>
          </a:p>
        </p:txBody>
      </p:sp>
      <p:sp>
        <p:nvSpPr>
          <p:cNvPr id="3" name="Content Placeholder 2"/>
          <p:cNvSpPr>
            <a:spLocks noGrp="1"/>
          </p:cNvSpPr>
          <p:nvPr>
            <p:ph idx="1"/>
          </p:nvPr>
        </p:nvSpPr>
        <p:spPr>
          <a:xfrm>
            <a:off x="200526" y="1899137"/>
            <a:ext cx="11726779" cy="4822337"/>
          </a:xfrm>
        </p:spPr>
        <p:txBody>
          <a:bodyPr>
            <a:noAutofit/>
          </a:bodyPr>
          <a:lstStyle/>
          <a:p>
            <a:r>
              <a:rPr lang="en-US" sz="4800" dirty="0">
                <a:latin typeface="Arial Narrow" panose="020B0606020202030204" pitchFamily="34" charset="0"/>
              </a:rPr>
              <a:t>Wrong doing is being excused by the masses and by individuals who say, “who does it hurt”?</a:t>
            </a:r>
          </a:p>
          <a:p>
            <a:r>
              <a:rPr lang="en-US" sz="4800" dirty="0">
                <a:latin typeface="Arial Narrow" panose="020B0606020202030204" pitchFamily="34" charset="0"/>
              </a:rPr>
              <a:t>The lie of there being no “absolute truths” in the Bible has become a battle cry for those who work to establish “relative truth” in everyone’s mind.  </a:t>
            </a:r>
          </a:p>
          <a:p>
            <a:r>
              <a:rPr lang="en-US" sz="4800" dirty="0">
                <a:latin typeface="Arial Narrow" panose="020B0606020202030204" pitchFamily="34" charset="0"/>
              </a:rPr>
              <a:t>This lie is based in subjective feelings. </a:t>
            </a:r>
          </a:p>
        </p:txBody>
      </p:sp>
      <p:sp>
        <p:nvSpPr>
          <p:cNvPr id="4" name="Slide Number Placeholder 3"/>
          <p:cNvSpPr>
            <a:spLocks noGrp="1"/>
          </p:cNvSpPr>
          <p:nvPr>
            <p:ph type="sldNum" sz="quarter" idx="12"/>
          </p:nvPr>
        </p:nvSpPr>
        <p:spPr/>
        <p:txBody>
          <a:bodyPr/>
          <a:lstStyle/>
          <a:p>
            <a:fld id="{B8CE668B-30E6-4875-A5EC-C17113FD942D}" type="slidenum">
              <a:rPr lang="en-US" smtClean="0"/>
              <a:t>6</a:t>
            </a:fld>
            <a:endParaRPr lang="en-US" dirty="0"/>
          </a:p>
        </p:txBody>
      </p:sp>
    </p:spTree>
    <p:extLst>
      <p:ext uri="{BB962C8B-B14F-4D97-AF65-F5344CB8AC3E}">
        <p14:creationId xmlns:p14="http://schemas.microsoft.com/office/powerpoint/2010/main" val="2458137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Bell MT" panose="02020503060305020303" pitchFamily="18" charset="0"/>
              </a:rPr>
              <a:t>Heart Conditions of the Soul</a:t>
            </a:r>
          </a:p>
        </p:txBody>
      </p:sp>
      <p:sp>
        <p:nvSpPr>
          <p:cNvPr id="3" name="Content Placeholder 2"/>
          <p:cNvSpPr>
            <a:spLocks noGrp="1"/>
          </p:cNvSpPr>
          <p:nvPr>
            <p:ph idx="1"/>
          </p:nvPr>
        </p:nvSpPr>
        <p:spPr/>
        <p:txBody>
          <a:bodyPr>
            <a:normAutofit/>
          </a:bodyPr>
          <a:lstStyle/>
          <a:p>
            <a:r>
              <a:rPr lang="en-US" sz="4000" dirty="0">
                <a:latin typeface="Lao UI" panose="020B0502040204020203" pitchFamily="34" charset="0"/>
                <a:cs typeface="Lao UI" panose="020B0502040204020203" pitchFamily="34" charset="0"/>
              </a:rPr>
              <a:t>Truth is no longer based on “objective” truths found in God’s word.  </a:t>
            </a:r>
          </a:p>
          <a:p>
            <a:r>
              <a:rPr lang="en-US" sz="4000" dirty="0">
                <a:latin typeface="Lao UI" panose="020B0502040204020203" pitchFamily="34" charset="0"/>
                <a:cs typeface="Lao UI" panose="020B0502040204020203" pitchFamily="34" charset="0"/>
              </a:rPr>
              <a:t>Bible students seem no longer able to see “Necessary Inferences” in the scriptures. </a:t>
            </a:r>
          </a:p>
          <a:p>
            <a:r>
              <a:rPr lang="en-US" sz="4000" dirty="0">
                <a:latin typeface="Lao UI" panose="020B0502040204020203" pitchFamily="34" charset="0"/>
                <a:cs typeface="Lao UI" panose="020B0502040204020203" pitchFamily="34" charset="0"/>
              </a:rPr>
              <a:t>Situation ethics has reduced truth to a matter of opinion.  </a:t>
            </a:r>
          </a:p>
          <a:p>
            <a:r>
              <a:rPr lang="en-US" sz="4000" dirty="0">
                <a:latin typeface="Lao UI" panose="020B0502040204020203" pitchFamily="34" charset="0"/>
                <a:cs typeface="Lao UI" panose="020B0502040204020203" pitchFamily="34" charset="0"/>
              </a:rPr>
              <a:t> “Truth is now in the eye of the beholder” </a:t>
            </a:r>
          </a:p>
          <a:p>
            <a:pPr marL="0" indent="0">
              <a:buNone/>
            </a:pPr>
            <a:endParaRPr lang="en-US" dirty="0"/>
          </a:p>
        </p:txBody>
      </p:sp>
      <p:sp>
        <p:nvSpPr>
          <p:cNvPr id="4" name="Slide Number Placeholder 3"/>
          <p:cNvSpPr>
            <a:spLocks noGrp="1"/>
          </p:cNvSpPr>
          <p:nvPr>
            <p:ph type="sldNum" sz="quarter" idx="12"/>
          </p:nvPr>
        </p:nvSpPr>
        <p:spPr/>
        <p:txBody>
          <a:bodyPr/>
          <a:lstStyle/>
          <a:p>
            <a:fld id="{B8CE668B-30E6-4875-A5EC-C17113FD942D}" type="slidenum">
              <a:rPr lang="en-US" smtClean="0"/>
              <a:t>7</a:t>
            </a:fld>
            <a:endParaRPr lang="en-US" dirty="0"/>
          </a:p>
        </p:txBody>
      </p:sp>
    </p:spTree>
    <p:extLst>
      <p:ext uri="{BB962C8B-B14F-4D97-AF65-F5344CB8AC3E}">
        <p14:creationId xmlns:p14="http://schemas.microsoft.com/office/powerpoint/2010/main" val="3731685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 y="0"/>
            <a:ext cx="12082272" cy="1957559"/>
          </a:xfrm>
        </p:spPr>
        <p:txBody>
          <a:bodyPr>
            <a:normAutofit/>
          </a:bodyPr>
          <a:lstStyle/>
          <a:p>
            <a:r>
              <a:rPr lang="en-US" dirty="0">
                <a:latin typeface="Lao UI" panose="020B0502040204020203" pitchFamily="34" charset="0"/>
                <a:cs typeface="Lao UI" panose="020B0502040204020203" pitchFamily="34" charset="0"/>
              </a:rPr>
              <a:t>Haunting excuses and questions used in this life, that will torment many in Hell for all eternity:</a:t>
            </a:r>
            <a:br>
              <a:rPr lang="en-US" dirty="0">
                <a:latin typeface="Lao UI" panose="020B0502040204020203" pitchFamily="34" charset="0"/>
                <a:cs typeface="Lao UI" panose="020B0502040204020203" pitchFamily="34" charset="0"/>
              </a:rPr>
            </a:br>
            <a:endParaRPr lang="en-US" dirty="0">
              <a:latin typeface="Lao UI" panose="020B0502040204020203" pitchFamily="34" charset="0"/>
              <a:cs typeface="Lao UI" panose="020B0502040204020203" pitchFamily="34" charset="0"/>
            </a:endParaRPr>
          </a:p>
        </p:txBody>
      </p:sp>
      <p:sp>
        <p:nvSpPr>
          <p:cNvPr id="3" name="Content Placeholder 2"/>
          <p:cNvSpPr>
            <a:spLocks noGrp="1"/>
          </p:cNvSpPr>
          <p:nvPr>
            <p:ph idx="1"/>
          </p:nvPr>
        </p:nvSpPr>
        <p:spPr>
          <a:xfrm>
            <a:off x="326193" y="2095817"/>
            <a:ext cx="11352118" cy="4351338"/>
          </a:xfrm>
        </p:spPr>
        <p:txBody>
          <a:bodyPr>
            <a:normAutofit lnSpcReduction="10000"/>
          </a:bodyPr>
          <a:lstStyle/>
          <a:p>
            <a:r>
              <a:rPr lang="en-US" sz="3600" dirty="0">
                <a:latin typeface="Arial Rounded MT Bold" panose="020F0704030504030204" pitchFamily="34" charset="0"/>
              </a:rPr>
              <a:t>“What was I thinking?”</a:t>
            </a:r>
          </a:p>
          <a:p>
            <a:r>
              <a:rPr lang="en-US" sz="3600" dirty="0">
                <a:latin typeface="Arial Rounded MT Bold" panose="020F0704030504030204" pitchFamily="34" charset="0"/>
                <a:cs typeface="Times New Roman" panose="02020603050405020304" pitchFamily="18" charset="0"/>
              </a:rPr>
              <a:t>“But I only did it once!”</a:t>
            </a:r>
          </a:p>
          <a:p>
            <a:r>
              <a:rPr lang="en-US" sz="3600" dirty="0">
                <a:latin typeface="Arial Rounded MT Bold" panose="020F0704030504030204" pitchFamily="34" charset="0"/>
                <a:cs typeface="Times New Roman" panose="02020603050405020304" pitchFamily="18" charset="0"/>
              </a:rPr>
              <a:t>“After all, I’m only human.”</a:t>
            </a:r>
          </a:p>
          <a:p>
            <a:r>
              <a:rPr lang="en-US" sz="3600" dirty="0">
                <a:latin typeface="Arial Rounded MT Bold" panose="020F0704030504030204" pitchFamily="34" charset="0"/>
                <a:cs typeface="Times New Roman" panose="02020603050405020304" pitchFamily="18" charset="0"/>
              </a:rPr>
              <a:t>“I really thought I was okay because after all didn’t God make me this way”</a:t>
            </a:r>
          </a:p>
          <a:p>
            <a:r>
              <a:rPr lang="en-US" sz="3600" dirty="0">
                <a:latin typeface="Arial Rounded MT Bold" panose="020F0704030504030204" pitchFamily="34" charset="0"/>
                <a:cs typeface="Times New Roman" panose="02020603050405020304" pitchFamily="18" charset="0"/>
              </a:rPr>
              <a:t>“I never asked to be born!”</a:t>
            </a:r>
          </a:p>
          <a:p>
            <a:r>
              <a:rPr lang="en-US" sz="3600" dirty="0">
                <a:latin typeface="Arial Rounded MT Bold" panose="020F0704030504030204" pitchFamily="34" charset="0"/>
                <a:cs typeface="Times New Roman" panose="02020603050405020304" pitchFamily="18" charset="0"/>
              </a:rPr>
              <a:t>“but I always believed it was other people that made you sin.”</a:t>
            </a: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p>
          <a:p>
            <a:endParaRPr lang="en-US" dirty="0"/>
          </a:p>
          <a:p>
            <a:endParaRPr lang="en-US" dirty="0"/>
          </a:p>
        </p:txBody>
      </p:sp>
      <p:sp>
        <p:nvSpPr>
          <p:cNvPr id="4" name="Slide Number Placeholder 3"/>
          <p:cNvSpPr>
            <a:spLocks noGrp="1"/>
          </p:cNvSpPr>
          <p:nvPr>
            <p:ph type="sldNum" sz="quarter" idx="12"/>
          </p:nvPr>
        </p:nvSpPr>
        <p:spPr/>
        <p:txBody>
          <a:bodyPr/>
          <a:lstStyle/>
          <a:p>
            <a:fld id="{B8CE668B-30E6-4875-A5EC-C17113FD942D}" type="slidenum">
              <a:rPr lang="en-US" smtClean="0"/>
              <a:t>8</a:t>
            </a:fld>
            <a:endParaRPr lang="en-US" dirty="0"/>
          </a:p>
        </p:txBody>
      </p:sp>
    </p:spTree>
    <p:extLst>
      <p:ext uri="{BB962C8B-B14F-4D97-AF65-F5344CB8AC3E}">
        <p14:creationId xmlns:p14="http://schemas.microsoft.com/office/powerpoint/2010/main" val="2631507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fade">
                                      <p:cBhvr>
                                        <p:cTn id="3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3FEA15-CA6E-4A3A-A5D1-7DD65BBACAF0}"/>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 Excuses People Make to justify themselves:</a:t>
            </a:r>
            <a:br>
              <a:rPr lang="en-US" dirty="0">
                <a:latin typeface="Times New Roman" panose="02020603050405020304" pitchFamily="18"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819D56EE-852E-4AE0-8C94-06EF527C4F51}"/>
              </a:ext>
            </a:extLst>
          </p:cNvPr>
          <p:cNvSpPr>
            <a:spLocks noGrp="1"/>
          </p:cNvSpPr>
          <p:nvPr>
            <p:ph idx="1"/>
          </p:nvPr>
        </p:nvSpPr>
        <p:spPr>
          <a:xfrm>
            <a:off x="450166" y="1825625"/>
            <a:ext cx="11521440" cy="4786190"/>
          </a:xfrm>
        </p:spPr>
        <p:txBody>
          <a:bodyPr>
            <a:normAutofit/>
          </a:bodyPr>
          <a:lstStyle/>
          <a:p>
            <a:r>
              <a:rPr lang="en-US" sz="5400" dirty="0">
                <a:latin typeface="Times New Roman" panose="02020603050405020304" pitchFamily="18" charset="0"/>
                <a:cs typeface="Times New Roman" panose="02020603050405020304" pitchFamily="18" charset="0"/>
              </a:rPr>
              <a:t>“I didn’t do any thing that was worse than what other people have done!”</a:t>
            </a:r>
          </a:p>
          <a:p>
            <a:r>
              <a:rPr lang="en-US" sz="5400" dirty="0">
                <a:latin typeface="Times New Roman" panose="02020603050405020304" pitchFamily="18" charset="0"/>
                <a:cs typeface="Times New Roman" panose="02020603050405020304" pitchFamily="18" charset="0"/>
              </a:rPr>
              <a:t>“I know I promised, but..”</a:t>
            </a:r>
          </a:p>
          <a:p>
            <a:r>
              <a:rPr lang="en-US" sz="5400" dirty="0">
                <a:latin typeface="Times New Roman" panose="02020603050405020304" pitchFamily="18" charset="0"/>
                <a:cs typeface="Times New Roman" panose="02020603050405020304" pitchFamily="18" charset="0"/>
              </a:rPr>
              <a:t>“I sincerely didn’t know!”</a:t>
            </a:r>
            <a:br>
              <a:rPr lang="en-US" dirty="0">
                <a:latin typeface="Times New Roman" panose="02020603050405020304" pitchFamily="18" charset="0"/>
                <a:cs typeface="Times New Roman" panose="02020603050405020304" pitchFamily="18" charset="0"/>
              </a:rPr>
            </a:br>
            <a:endParaRPr lang="en-US" dirty="0"/>
          </a:p>
        </p:txBody>
      </p:sp>
      <p:sp>
        <p:nvSpPr>
          <p:cNvPr id="4" name="Slide Number Placeholder 3">
            <a:extLst>
              <a:ext uri="{FF2B5EF4-FFF2-40B4-BE49-F238E27FC236}">
                <a16:creationId xmlns:a16="http://schemas.microsoft.com/office/drawing/2014/main" id="{5CE88EC9-E0EF-400B-97A9-7F1F193B2FDB}"/>
              </a:ext>
            </a:extLst>
          </p:cNvPr>
          <p:cNvSpPr>
            <a:spLocks noGrp="1"/>
          </p:cNvSpPr>
          <p:nvPr>
            <p:ph type="sldNum" sz="quarter" idx="12"/>
          </p:nvPr>
        </p:nvSpPr>
        <p:spPr/>
        <p:txBody>
          <a:bodyPr/>
          <a:lstStyle/>
          <a:p>
            <a:fld id="{B8CE668B-30E6-4875-A5EC-C17113FD942D}" type="slidenum">
              <a:rPr lang="en-US" smtClean="0"/>
              <a:t>9</a:t>
            </a:fld>
            <a:endParaRPr lang="en-US" dirty="0"/>
          </a:p>
        </p:txBody>
      </p:sp>
    </p:spTree>
    <p:extLst>
      <p:ext uri="{BB962C8B-B14F-4D97-AF65-F5344CB8AC3E}">
        <p14:creationId xmlns:p14="http://schemas.microsoft.com/office/powerpoint/2010/main" val="1832615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CE63EE-0E7D-4C71-8957-5BFB5DAF06AC}"/>
              </a:ext>
            </a:extLst>
          </p:cNvPr>
          <p:cNvSpPr>
            <a:spLocks noGrp="1"/>
          </p:cNvSpPr>
          <p:nvPr>
            <p:ph type="title"/>
          </p:nvPr>
        </p:nvSpPr>
        <p:spPr>
          <a:xfrm>
            <a:off x="838200" y="136526"/>
            <a:ext cx="10515600" cy="1832706"/>
          </a:xfrm>
        </p:spPr>
        <p:txBody>
          <a:bodyPr>
            <a:normAutofit fontScale="90000"/>
          </a:bodyPr>
          <a:lstStyle/>
          <a:p>
            <a:pPr algn="ctr"/>
            <a:r>
              <a:rPr lang="en-US" dirty="0"/>
              <a:t> </a:t>
            </a:r>
            <a:r>
              <a:rPr lang="en-US" dirty="0">
                <a:latin typeface="Arial Rounded MT Bold" panose="020F0704030504030204" pitchFamily="34" charset="0"/>
              </a:rPr>
              <a:t>Excuses People make to convince </a:t>
            </a:r>
            <a:br>
              <a:rPr lang="en-US" dirty="0">
                <a:latin typeface="Arial Rounded MT Bold" panose="020F0704030504030204" pitchFamily="34" charset="0"/>
              </a:rPr>
            </a:br>
            <a:r>
              <a:rPr lang="en-US" dirty="0">
                <a:latin typeface="Arial Rounded MT Bold" panose="020F0704030504030204" pitchFamily="34" charset="0"/>
              </a:rPr>
              <a:t>    themselves they are not that bad:</a:t>
            </a:r>
            <a:br>
              <a:rPr lang="en-US" dirty="0">
                <a:latin typeface="Arial Rounded MT Bold" panose="020F0704030504030204" pitchFamily="34" charset="0"/>
              </a:rPr>
            </a:br>
            <a:endParaRPr lang="en-US" dirty="0"/>
          </a:p>
        </p:txBody>
      </p:sp>
      <p:sp>
        <p:nvSpPr>
          <p:cNvPr id="3" name="Content Placeholder 2">
            <a:extLst>
              <a:ext uri="{FF2B5EF4-FFF2-40B4-BE49-F238E27FC236}">
                <a16:creationId xmlns:a16="http://schemas.microsoft.com/office/drawing/2014/main" id="{1D04B984-F9E0-4D47-9883-4A65DF049B3A}"/>
              </a:ext>
            </a:extLst>
          </p:cNvPr>
          <p:cNvSpPr>
            <a:spLocks noGrp="1"/>
          </p:cNvSpPr>
          <p:nvPr>
            <p:ph idx="1"/>
          </p:nvPr>
        </p:nvSpPr>
        <p:spPr>
          <a:xfrm>
            <a:off x="351692" y="1786597"/>
            <a:ext cx="11549576" cy="4777275"/>
          </a:xfrm>
        </p:spPr>
        <p:txBody>
          <a:bodyPr>
            <a:normAutofit/>
          </a:bodyPr>
          <a:lstStyle/>
          <a:p>
            <a:r>
              <a:rPr lang="en-US" sz="4800" dirty="0">
                <a:latin typeface="Times New Roman" panose="02020603050405020304" pitchFamily="18" charset="0"/>
                <a:cs typeface="Times New Roman" panose="02020603050405020304" pitchFamily="18" charset="0"/>
              </a:rPr>
              <a:t>“After all even Jesus ate with sinners.”</a:t>
            </a:r>
          </a:p>
          <a:p>
            <a:r>
              <a:rPr lang="en-US" sz="4800" dirty="0">
                <a:latin typeface="Times New Roman" panose="02020603050405020304" pitchFamily="18" charset="0"/>
                <a:cs typeface="Times New Roman" panose="02020603050405020304" pitchFamily="18" charset="0"/>
              </a:rPr>
              <a:t>“I was mistreated in my youth.”</a:t>
            </a:r>
          </a:p>
          <a:p>
            <a:r>
              <a:rPr lang="en-US" sz="4800" dirty="0">
                <a:latin typeface="Times New Roman" panose="02020603050405020304" pitchFamily="18" charset="0"/>
                <a:cs typeface="Times New Roman" panose="02020603050405020304" pitchFamily="18" charset="0"/>
              </a:rPr>
              <a:t>“People make you lie!”</a:t>
            </a:r>
          </a:p>
          <a:p>
            <a:r>
              <a:rPr lang="en-US" sz="4800" dirty="0">
                <a:latin typeface="Times New Roman" panose="02020603050405020304" pitchFamily="18" charset="0"/>
                <a:cs typeface="Times New Roman" panose="02020603050405020304" pitchFamily="18" charset="0"/>
              </a:rPr>
              <a:t>“I couldn’t help myself”</a:t>
            </a:r>
          </a:p>
          <a:p>
            <a:r>
              <a:rPr lang="en-US" sz="4800" dirty="0">
                <a:latin typeface="Times New Roman" panose="02020603050405020304" pitchFamily="18" charset="0"/>
                <a:cs typeface="Times New Roman" panose="02020603050405020304" pitchFamily="18" charset="0"/>
              </a:rPr>
              <a:t>“I suffer low self esteem.”</a:t>
            </a:r>
            <a:br>
              <a:rPr lang="en-US" dirty="0">
                <a:latin typeface="Times New Roman" panose="02020603050405020304" pitchFamily="18" charset="0"/>
                <a:cs typeface="Times New Roman" panose="02020603050405020304" pitchFamily="18" charset="0"/>
              </a:rPr>
            </a:br>
            <a:br>
              <a:rPr lang="en-US" sz="800"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a:extLst>
              <a:ext uri="{FF2B5EF4-FFF2-40B4-BE49-F238E27FC236}">
                <a16:creationId xmlns:a16="http://schemas.microsoft.com/office/drawing/2014/main" id="{6B57762B-B6B6-4573-B5CA-C51B91DD8042}"/>
              </a:ext>
            </a:extLst>
          </p:cNvPr>
          <p:cNvSpPr>
            <a:spLocks noGrp="1"/>
          </p:cNvSpPr>
          <p:nvPr>
            <p:ph type="sldNum" sz="quarter" idx="12"/>
          </p:nvPr>
        </p:nvSpPr>
        <p:spPr/>
        <p:txBody>
          <a:bodyPr/>
          <a:lstStyle/>
          <a:p>
            <a:fld id="{B8CE668B-30E6-4875-A5EC-C17113FD942D}" type="slidenum">
              <a:rPr lang="en-US" smtClean="0"/>
              <a:t>10</a:t>
            </a:fld>
            <a:endParaRPr lang="en-US" dirty="0"/>
          </a:p>
        </p:txBody>
      </p:sp>
    </p:spTree>
    <p:extLst>
      <p:ext uri="{BB962C8B-B14F-4D97-AF65-F5344CB8AC3E}">
        <p14:creationId xmlns:p14="http://schemas.microsoft.com/office/powerpoint/2010/main" val="6316142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C10762-F074-4352-B32C-B8EF74112E91}"/>
              </a:ext>
            </a:extLst>
          </p:cNvPr>
          <p:cNvSpPr>
            <a:spLocks noGrp="1"/>
          </p:cNvSpPr>
          <p:nvPr>
            <p:ph type="title"/>
          </p:nvPr>
        </p:nvSpPr>
        <p:spPr>
          <a:xfrm>
            <a:off x="838200" y="136525"/>
            <a:ext cx="10515600" cy="1242109"/>
          </a:xfrm>
        </p:spPr>
        <p:txBody>
          <a:bodyPr/>
          <a:lstStyle/>
          <a:p>
            <a:r>
              <a:rPr lang="en-US" dirty="0">
                <a:latin typeface="Times New Roman" panose="02020603050405020304" pitchFamily="18" charset="0"/>
                <a:cs typeface="Times New Roman" panose="02020603050405020304" pitchFamily="18" charset="0"/>
              </a:rPr>
              <a:t>“Who could blame me, Nobody’s perfect?” </a:t>
            </a:r>
            <a:endParaRPr lang="en-US" dirty="0"/>
          </a:p>
        </p:txBody>
      </p:sp>
      <p:sp>
        <p:nvSpPr>
          <p:cNvPr id="3" name="Content Placeholder 2">
            <a:extLst>
              <a:ext uri="{FF2B5EF4-FFF2-40B4-BE49-F238E27FC236}">
                <a16:creationId xmlns:a16="http://schemas.microsoft.com/office/drawing/2014/main" id="{94B1DAEC-8301-4A64-ABBC-CC54C9DD5342}"/>
              </a:ext>
            </a:extLst>
          </p:cNvPr>
          <p:cNvSpPr>
            <a:spLocks noGrp="1"/>
          </p:cNvSpPr>
          <p:nvPr>
            <p:ph idx="1"/>
          </p:nvPr>
        </p:nvSpPr>
        <p:spPr>
          <a:xfrm>
            <a:off x="173501" y="1448337"/>
            <a:ext cx="11844997" cy="5273138"/>
          </a:xfrm>
        </p:spPr>
        <p:txBody>
          <a:bodyPr>
            <a:normAutofit fontScale="92500"/>
          </a:bodyPr>
          <a:lstStyle/>
          <a:p>
            <a:r>
              <a:rPr lang="en-US" sz="4400" dirty="0">
                <a:latin typeface="Times New Roman" panose="02020603050405020304" pitchFamily="18" charset="0"/>
                <a:cs typeface="Times New Roman" panose="02020603050405020304" pitchFamily="18" charset="0"/>
              </a:rPr>
              <a:t>“I suffer from sleep apnea and sometimes I don’t know what I’m doing!”</a:t>
            </a:r>
          </a:p>
          <a:p>
            <a:r>
              <a:rPr lang="en-US" sz="4400" dirty="0">
                <a:latin typeface="Times New Roman" panose="02020603050405020304" pitchFamily="18" charset="0"/>
                <a:cs typeface="Times New Roman" panose="02020603050405020304" pitchFamily="18" charset="0"/>
              </a:rPr>
              <a:t>“But it felt so right at the time, and I was confused!”</a:t>
            </a:r>
          </a:p>
          <a:p>
            <a:r>
              <a:rPr lang="en-US" sz="4400" dirty="0">
                <a:latin typeface="Times New Roman" panose="02020603050405020304" pitchFamily="18" charset="0"/>
                <a:cs typeface="Times New Roman" panose="02020603050405020304" pitchFamily="18" charset="0"/>
              </a:rPr>
              <a:t>“Everyone else is doing it!”</a:t>
            </a:r>
          </a:p>
          <a:p>
            <a:r>
              <a:rPr lang="en-US" sz="4400" dirty="0">
                <a:latin typeface="Times New Roman" panose="02020603050405020304" pitchFamily="18" charset="0"/>
                <a:cs typeface="Times New Roman" panose="02020603050405020304" pitchFamily="18" charset="0"/>
              </a:rPr>
              <a:t>“Where was God when I needed Him to help  me  </a:t>
            </a:r>
          </a:p>
          <a:p>
            <a:pPr marL="0" indent="0">
              <a:buNone/>
            </a:pPr>
            <a:r>
              <a:rPr lang="en-US" sz="4400" dirty="0">
                <a:latin typeface="Times New Roman" panose="02020603050405020304" pitchFamily="18" charset="0"/>
                <a:cs typeface="Times New Roman" panose="02020603050405020304" pitchFamily="18" charset="0"/>
              </a:rPr>
              <a:t>    overcome sin?” 1 Corinthians 10:13</a:t>
            </a:r>
          </a:p>
          <a:p>
            <a:r>
              <a:rPr lang="en-US" sz="4400" dirty="0">
                <a:latin typeface="Times New Roman" panose="02020603050405020304" pitchFamily="18" charset="0"/>
                <a:cs typeface="Times New Roman" panose="02020603050405020304" pitchFamily="18" charset="0"/>
              </a:rPr>
              <a:t>“I just couldn’t say NO!”</a:t>
            </a:r>
            <a:br>
              <a:rPr lang="en-US" sz="3200"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pPr marL="0" indent="0">
              <a:buNone/>
            </a:pPr>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a:extLst>
              <a:ext uri="{FF2B5EF4-FFF2-40B4-BE49-F238E27FC236}">
                <a16:creationId xmlns:a16="http://schemas.microsoft.com/office/drawing/2014/main" id="{D3364DC1-3CDE-4914-B1AB-CEE18274EE83}"/>
              </a:ext>
            </a:extLst>
          </p:cNvPr>
          <p:cNvSpPr>
            <a:spLocks noGrp="1"/>
          </p:cNvSpPr>
          <p:nvPr>
            <p:ph type="sldNum" sz="quarter" idx="12"/>
          </p:nvPr>
        </p:nvSpPr>
        <p:spPr/>
        <p:txBody>
          <a:bodyPr/>
          <a:lstStyle/>
          <a:p>
            <a:fld id="{B8CE668B-30E6-4875-A5EC-C17113FD942D}" type="slidenum">
              <a:rPr lang="en-US" smtClean="0"/>
              <a:t>11</a:t>
            </a:fld>
            <a:endParaRPr lang="en-US" dirty="0"/>
          </a:p>
        </p:txBody>
      </p:sp>
    </p:spTree>
    <p:extLst>
      <p:ext uri="{BB962C8B-B14F-4D97-AF65-F5344CB8AC3E}">
        <p14:creationId xmlns:p14="http://schemas.microsoft.com/office/powerpoint/2010/main" val="487060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fade">
                                      <p:cBhvr>
                                        <p:cTn id="3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98854" y="88827"/>
            <a:ext cx="12093146" cy="7940635"/>
          </a:xfrm>
          <a:prstGeom prst="rect">
            <a:avLst/>
          </a:prstGeom>
        </p:spPr>
        <p:txBody>
          <a:bodyPr wrap="square">
            <a:spAutoFit/>
          </a:bodyPr>
          <a:lstStyle/>
          <a:p>
            <a:r>
              <a:rPr lang="en-US" sz="4800" dirty="0">
                <a:latin typeface="Times New Roman" panose="02020603050405020304" pitchFamily="18" charset="0"/>
                <a:cs typeface="Times New Roman" panose="02020603050405020304" pitchFamily="18" charset="0"/>
              </a:rPr>
              <a:t>Then there are those appealing to human beings for authority:</a:t>
            </a:r>
          </a:p>
          <a:p>
            <a:r>
              <a:rPr lang="en-US" sz="4800" dirty="0">
                <a:latin typeface="Times New Roman" panose="02020603050405020304" pitchFamily="18" charset="0"/>
                <a:cs typeface="Times New Roman" panose="02020603050405020304" pitchFamily="18" charset="0"/>
              </a:rPr>
              <a:t>“But my Mom said it was okay.”</a:t>
            </a:r>
          </a:p>
          <a:p>
            <a:r>
              <a:rPr lang="en-US" sz="4800" dirty="0">
                <a:latin typeface="Times New Roman" panose="02020603050405020304" pitchFamily="18" charset="0"/>
                <a:cs typeface="Times New Roman" panose="02020603050405020304" pitchFamily="18" charset="0"/>
              </a:rPr>
              <a:t>“My Dad said it was okay.” </a:t>
            </a:r>
          </a:p>
          <a:p>
            <a:endParaRPr lang="en-US" sz="2000" dirty="0">
              <a:latin typeface="Times New Roman" panose="02020603050405020304" pitchFamily="18" charset="0"/>
              <a:cs typeface="Times New Roman" panose="02020603050405020304" pitchFamily="18" charset="0"/>
            </a:endParaRPr>
          </a:p>
          <a:p>
            <a:r>
              <a:rPr lang="en-US" sz="4800" dirty="0">
                <a:latin typeface="Times New Roman" panose="02020603050405020304" pitchFamily="18" charset="0"/>
                <a:cs typeface="Times New Roman" panose="02020603050405020304" pitchFamily="18" charset="0"/>
              </a:rPr>
              <a:t>“My preacher said it was okay.”</a:t>
            </a:r>
          </a:p>
          <a:p>
            <a:r>
              <a:rPr lang="en-US" sz="4800" dirty="0">
                <a:latin typeface="Times New Roman" panose="02020603050405020304" pitchFamily="18" charset="0"/>
                <a:cs typeface="Times New Roman" panose="02020603050405020304" pitchFamily="18" charset="0"/>
              </a:rPr>
              <a:t>“Well, the church where I attend doesn’t believe it is wrong!”</a:t>
            </a:r>
          </a:p>
          <a:p>
            <a:r>
              <a:rPr lang="en-US" sz="4800" dirty="0">
                <a:latin typeface="Times New Roman" panose="02020603050405020304" pitchFamily="18" charset="0"/>
                <a:cs typeface="Times New Roman" panose="02020603050405020304" pitchFamily="18" charset="0"/>
              </a:rPr>
              <a:t>“Well isn’t that the elder’s responsibility!”</a:t>
            </a:r>
          </a:p>
          <a:p>
            <a:endParaRPr lang="en-US" sz="1000" dirty="0">
              <a:latin typeface="Times New Roman" panose="02020603050405020304" pitchFamily="18" charset="0"/>
              <a:cs typeface="Times New Roman" panose="02020603050405020304" pitchFamily="18" charset="0"/>
            </a:endParaRPr>
          </a:p>
          <a:p>
            <a:endParaRPr lang="en-US" sz="4800" dirty="0">
              <a:latin typeface="Times New Roman" panose="02020603050405020304" pitchFamily="18" charset="0"/>
              <a:cs typeface="Times New Roman" panose="02020603050405020304" pitchFamily="18" charset="0"/>
            </a:endParaRPr>
          </a:p>
          <a:p>
            <a:r>
              <a:rPr lang="en-US" sz="4800" dirty="0">
                <a:latin typeface="Times New Roman" panose="02020603050405020304" pitchFamily="18" charset="0"/>
                <a:cs typeface="Times New Roman" panose="02020603050405020304" pitchFamily="18" charset="0"/>
              </a:rPr>
              <a:t> </a:t>
            </a:r>
            <a:endParaRPr lang="en-US" sz="36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B8CE668B-30E6-4875-A5EC-C17113FD942D}" type="slidenum">
              <a:rPr lang="en-US" smtClean="0"/>
              <a:t>12</a:t>
            </a:fld>
            <a:endParaRPr lang="en-US" dirty="0"/>
          </a:p>
        </p:txBody>
      </p:sp>
    </p:spTree>
    <p:extLst>
      <p:ext uri="{BB962C8B-B14F-4D97-AF65-F5344CB8AC3E}">
        <p14:creationId xmlns:p14="http://schemas.microsoft.com/office/powerpoint/2010/main" val="2999892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8CE668B-30E6-4875-A5EC-C17113FD942D}" type="slidenum">
              <a:rPr lang="en-US" smtClean="0"/>
              <a:t>13</a:t>
            </a:fld>
            <a:endParaRPr lang="en-US" dirty="0"/>
          </a:p>
        </p:txBody>
      </p:sp>
      <p:sp>
        <p:nvSpPr>
          <p:cNvPr id="3" name="TextBox 2"/>
          <p:cNvSpPr txBox="1"/>
          <p:nvPr/>
        </p:nvSpPr>
        <p:spPr>
          <a:xfrm>
            <a:off x="144379" y="136525"/>
            <a:ext cx="11927305" cy="6955750"/>
          </a:xfrm>
          <a:prstGeom prst="rect">
            <a:avLst/>
          </a:prstGeom>
          <a:noFill/>
        </p:spPr>
        <p:txBody>
          <a:bodyPr wrap="square" rtlCol="0">
            <a:spAutoFit/>
          </a:bodyPr>
          <a:lstStyle/>
          <a:p>
            <a:r>
              <a:rPr lang="en-US" sz="4400" dirty="0">
                <a:latin typeface="Times New Roman" panose="02020603050405020304" pitchFamily="18" charset="0"/>
                <a:cs typeface="Times New Roman" panose="02020603050405020304" pitchFamily="18" charset="0"/>
              </a:rPr>
              <a:t>“I can’t be wrong, because the smartest people in the brotherhood agree with me!”  (H.H.)</a:t>
            </a:r>
            <a:br>
              <a:rPr lang="en-US" sz="4800" dirty="0">
                <a:latin typeface="Times New Roman" panose="02020603050405020304" pitchFamily="18" charset="0"/>
                <a:cs typeface="Times New Roman" panose="02020603050405020304" pitchFamily="18" charset="0"/>
              </a:rPr>
            </a:br>
            <a:endParaRPr lang="en-US" sz="1000" dirty="0">
              <a:latin typeface="Times New Roman" panose="02020603050405020304" pitchFamily="18" charset="0"/>
              <a:cs typeface="Times New Roman" panose="02020603050405020304" pitchFamily="18" charset="0"/>
            </a:endParaRPr>
          </a:p>
          <a:p>
            <a:r>
              <a:rPr lang="en-US" sz="4400" dirty="0">
                <a:latin typeface="Times New Roman" panose="02020603050405020304" pitchFamily="18" charset="0"/>
                <a:cs typeface="Times New Roman" panose="02020603050405020304" pitchFamily="18" charset="0"/>
              </a:rPr>
              <a:t>“Answer me this, how can so many people be wrong, and you be right all the time?”</a:t>
            </a:r>
          </a:p>
          <a:p>
            <a:br>
              <a:rPr lang="en-US" sz="1000" dirty="0">
                <a:latin typeface="Times New Roman" panose="02020603050405020304" pitchFamily="18" charset="0"/>
                <a:cs typeface="Times New Roman" panose="02020603050405020304" pitchFamily="18" charset="0"/>
              </a:rPr>
            </a:br>
            <a:endParaRPr lang="en-US" sz="1000" dirty="0">
              <a:latin typeface="Times New Roman" panose="02020603050405020304" pitchFamily="18" charset="0"/>
              <a:cs typeface="Times New Roman" panose="02020603050405020304" pitchFamily="18" charset="0"/>
            </a:endParaRPr>
          </a:p>
          <a:p>
            <a:r>
              <a:rPr lang="en-US" sz="4800" dirty="0">
                <a:latin typeface="MV Boli" panose="02000500030200090000" pitchFamily="2" charset="0"/>
                <a:cs typeface="MV Boli" panose="02000500030200090000" pitchFamily="2" charset="0"/>
              </a:rPr>
              <a:t>Wait, are you getting tired of hearing excuses, imagine how it has been for God through out the ages?</a:t>
            </a:r>
            <a:br>
              <a:rPr lang="en-US" sz="4400" dirty="0">
                <a:latin typeface="MV Boli" panose="02000500030200090000" pitchFamily="2" charset="0"/>
                <a:cs typeface="MV Boli" panose="02000500030200090000" pitchFamily="2" charset="0"/>
              </a:rPr>
            </a:br>
            <a:br>
              <a:rPr lang="en-US" sz="4800" dirty="0">
                <a:latin typeface="Times New Roman" panose="02020603050405020304" pitchFamily="18" charset="0"/>
                <a:cs typeface="Times New Roman" panose="02020603050405020304" pitchFamily="18" charset="0"/>
              </a:rPr>
            </a:br>
            <a:endParaRPr lang="en-US" sz="4800" dirty="0">
              <a:latin typeface="Arial Black" panose="020B0A04020102020204" pitchFamily="34" charset="0"/>
            </a:endParaRPr>
          </a:p>
        </p:txBody>
      </p:sp>
    </p:spTree>
    <p:extLst>
      <p:ext uri="{BB962C8B-B14F-4D97-AF65-F5344CB8AC3E}">
        <p14:creationId xmlns:p14="http://schemas.microsoft.com/office/powerpoint/2010/main" val="3370133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flipH="1">
            <a:off x="200524" y="302359"/>
            <a:ext cx="11726780" cy="6370975"/>
          </a:xfrm>
          <a:prstGeom prst="rect">
            <a:avLst/>
          </a:prstGeom>
          <a:noFill/>
        </p:spPr>
        <p:txBody>
          <a:bodyPr wrap="square" rtlCol="0">
            <a:spAutoFit/>
          </a:bodyPr>
          <a:lstStyle/>
          <a:p>
            <a:r>
              <a:rPr lang="en-US" sz="4800" b="1" dirty="0"/>
              <a:t>Commission</a:t>
            </a:r>
            <a:r>
              <a:rPr lang="en-US" sz="4800" dirty="0"/>
              <a:t> – Romans 14:23, </a:t>
            </a:r>
            <a:r>
              <a:rPr lang="en-US" sz="4800" b="1" dirty="0">
                <a:latin typeface="Aharoni" panose="02010803020104030203" pitchFamily="2" charset="-79"/>
                <a:cs typeface="Aharoni" panose="02010803020104030203" pitchFamily="2" charset="-79"/>
              </a:rPr>
              <a:t>“</a:t>
            </a:r>
            <a:r>
              <a:rPr lang="en-US" sz="4400" b="1" dirty="0">
                <a:latin typeface="Aharoni" panose="02010803020104030203" pitchFamily="2" charset="-79"/>
                <a:cs typeface="Aharoni" panose="02010803020104030203" pitchFamily="2" charset="-79"/>
              </a:rPr>
              <a:t>But he who doubts is condemned if he eats, because he does not eat from faith; for whatever is not from faith is sin.”</a:t>
            </a:r>
          </a:p>
          <a:p>
            <a:endParaRPr lang="en-US" sz="4800" dirty="0"/>
          </a:p>
          <a:p>
            <a:r>
              <a:rPr lang="en-US" sz="4800" b="1" dirty="0"/>
              <a:t>Omission</a:t>
            </a:r>
            <a:r>
              <a:rPr lang="en-US" sz="4800" dirty="0"/>
              <a:t>- James 4:17, </a:t>
            </a:r>
            <a:r>
              <a:rPr lang="en-US" sz="4800" b="1" dirty="0">
                <a:latin typeface="Aharoni" panose="02010803020104030203" pitchFamily="2" charset="-79"/>
                <a:cs typeface="Aharoni" panose="02010803020104030203" pitchFamily="2" charset="-79"/>
              </a:rPr>
              <a:t>“Therefore, to him who knows to do good and does not do it, to him it is sin.”</a:t>
            </a:r>
            <a:endParaRPr lang="en-US" sz="4800" dirty="0">
              <a:latin typeface="Aharoni" panose="02010803020104030203" pitchFamily="2" charset="-79"/>
              <a:cs typeface="Aharoni" panose="02010803020104030203" pitchFamily="2" charset="-79"/>
            </a:endParaRPr>
          </a:p>
          <a:p>
            <a:endParaRPr lang="en-US" sz="3600" dirty="0">
              <a:latin typeface="Times New Roman" panose="02020603050405020304" pitchFamily="18" charset="0"/>
              <a:cs typeface="Times New Roman" panose="02020603050405020304" pitchFamily="18" charset="0"/>
            </a:endParaRPr>
          </a:p>
        </p:txBody>
      </p:sp>
      <p:sp>
        <p:nvSpPr>
          <p:cNvPr id="3" name="Slide Number Placeholder 2"/>
          <p:cNvSpPr>
            <a:spLocks noGrp="1"/>
          </p:cNvSpPr>
          <p:nvPr>
            <p:ph type="sldNum" sz="quarter" idx="12"/>
          </p:nvPr>
        </p:nvSpPr>
        <p:spPr/>
        <p:txBody>
          <a:bodyPr/>
          <a:lstStyle/>
          <a:p>
            <a:fld id="{B8CE668B-30E6-4875-A5EC-C17113FD942D}" type="slidenum">
              <a:rPr lang="en-US" smtClean="0"/>
              <a:t>14</a:t>
            </a:fld>
            <a:endParaRPr lang="en-US" dirty="0"/>
          </a:p>
        </p:txBody>
      </p:sp>
    </p:spTree>
    <p:extLst>
      <p:ext uri="{BB962C8B-B14F-4D97-AF65-F5344CB8AC3E}">
        <p14:creationId xmlns:p14="http://schemas.microsoft.com/office/powerpoint/2010/main" val="3412691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fade">
                                      <p:cBhvr>
                                        <p:cTn id="12"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4941" y="219695"/>
            <a:ext cx="11662117" cy="6748001"/>
          </a:xfrm>
          <a:prstGeom prst="rect">
            <a:avLst/>
          </a:prstGeom>
          <a:noFill/>
        </p:spPr>
        <p:txBody>
          <a:bodyPr wrap="square" rtlCol="0">
            <a:spAutoFit/>
          </a:bodyPr>
          <a:lstStyle/>
          <a:p>
            <a:pPr lvl="0"/>
            <a:r>
              <a:rPr lang="en-US" sz="3600" dirty="0">
                <a:latin typeface="Times New Roman" panose="02020603050405020304" pitchFamily="18" charset="0"/>
                <a:cs typeface="Times New Roman" panose="02020603050405020304" pitchFamily="18" charset="0"/>
              </a:rPr>
              <a:t>1 John 3:4-9</a:t>
            </a:r>
            <a:r>
              <a:rPr lang="en-US" sz="3600" b="1" i="1" dirty="0">
                <a:latin typeface="Times New Roman" panose="02020603050405020304" pitchFamily="18" charset="0"/>
                <a:cs typeface="Times New Roman" panose="02020603050405020304" pitchFamily="18" charset="0"/>
              </a:rPr>
              <a:t>, </a:t>
            </a:r>
            <a:r>
              <a:rPr lang="en-US" sz="4800" b="1" i="1" dirty="0">
                <a:latin typeface="Times New Roman" panose="02020603050405020304" pitchFamily="18" charset="0"/>
                <a:cs typeface="Times New Roman" panose="02020603050405020304" pitchFamily="18" charset="0"/>
              </a:rPr>
              <a:t>“Whoever abides in Him does not sin. Whoever sins has neither seen Him nor known Him.”   v. 6  </a:t>
            </a:r>
          </a:p>
          <a:p>
            <a:pPr lvl="0"/>
            <a:endParaRPr lang="en-US" sz="1000" b="1" i="1" dirty="0">
              <a:latin typeface="Times New Roman" panose="02020603050405020304" pitchFamily="18" charset="0"/>
              <a:cs typeface="Times New Roman" panose="02020603050405020304" pitchFamily="18" charset="0"/>
            </a:endParaRPr>
          </a:p>
          <a:p>
            <a:pPr lvl="0"/>
            <a:r>
              <a:rPr lang="en-US" sz="4000" b="1" dirty="0">
                <a:latin typeface="Times New Roman" panose="02020603050405020304" pitchFamily="18" charset="0"/>
                <a:cs typeface="Times New Roman" panose="02020603050405020304" pitchFamily="18" charset="0"/>
              </a:rPr>
              <a:t>George Strait – </a:t>
            </a:r>
          </a:p>
          <a:p>
            <a:pPr lvl="0"/>
            <a:r>
              <a:rPr lang="en-US" sz="4000" b="1" dirty="0">
                <a:latin typeface="Times New Roman" panose="02020603050405020304" pitchFamily="18" charset="0"/>
                <a:cs typeface="Times New Roman" panose="02020603050405020304" pitchFamily="18" charset="0"/>
              </a:rPr>
              <a:t>“It’s a Love without end, Amen!     </a:t>
            </a:r>
          </a:p>
          <a:p>
            <a:pPr lvl="0"/>
            <a:r>
              <a:rPr lang="en-US" sz="4000" b="1" dirty="0">
                <a:latin typeface="Times New Roman" panose="02020603050405020304" pitchFamily="18" charset="0"/>
                <a:cs typeface="Times New Roman" panose="02020603050405020304" pitchFamily="18" charset="0"/>
              </a:rPr>
              <a:t>     A Fathers love is without end, Amen!”</a:t>
            </a:r>
            <a:r>
              <a:rPr lang="en-US" sz="3600" b="1" i="1" dirty="0">
                <a:latin typeface="Times New Roman" panose="02020603050405020304" pitchFamily="18" charset="0"/>
                <a:cs typeface="Times New Roman" panose="02020603050405020304" pitchFamily="18" charset="0"/>
              </a:rPr>
              <a:t>  </a:t>
            </a:r>
          </a:p>
          <a:p>
            <a:pPr lvl="0"/>
            <a:endParaRPr lang="en-US" sz="3600" b="1" i="1" dirty="0">
              <a:latin typeface="Times New Roman" panose="02020603050405020304" pitchFamily="18" charset="0"/>
              <a:cs typeface="Times New Roman" panose="02020603050405020304" pitchFamily="18" charset="0"/>
            </a:endParaRPr>
          </a:p>
          <a:p>
            <a:pPr lvl="0"/>
            <a:r>
              <a:rPr lang="en-US" sz="4400" b="1" dirty="0">
                <a:latin typeface="Times New Roman" panose="02020603050405020304" pitchFamily="18" charset="0"/>
                <a:cs typeface="Times New Roman" panose="02020603050405020304" pitchFamily="18" charset="0"/>
              </a:rPr>
              <a:t>But what about Hebrews 12:8  </a:t>
            </a:r>
            <a:r>
              <a:rPr lang="en-US" sz="4400" b="1" i="1" dirty="0">
                <a:latin typeface="Times New Roman" panose="02020603050405020304" pitchFamily="18" charset="0"/>
                <a:cs typeface="Times New Roman" panose="02020603050405020304" pitchFamily="18" charset="0"/>
              </a:rPr>
              <a:t>“Your not His Child!”   </a:t>
            </a:r>
            <a:r>
              <a:rPr lang="en-US" sz="4400" b="1" dirty="0">
                <a:latin typeface="Times New Roman" panose="02020603050405020304" pitchFamily="18" charset="0"/>
                <a:cs typeface="Times New Roman" panose="02020603050405020304" pitchFamily="18" charset="0"/>
              </a:rPr>
              <a:t>Is God’s love really unconditional?</a:t>
            </a:r>
          </a:p>
          <a:p>
            <a:pPr lvl="0"/>
            <a:r>
              <a:rPr lang="en-US" sz="1050" b="1" i="1" dirty="0">
                <a:latin typeface="Times New Roman" panose="02020603050405020304" pitchFamily="18" charset="0"/>
                <a:cs typeface="Times New Roman" panose="02020603050405020304" pitchFamily="18" charset="0"/>
              </a:rPr>
              <a:t> </a:t>
            </a:r>
            <a:endParaRPr lang="en-US" sz="105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p:txBody>
      </p:sp>
      <p:sp>
        <p:nvSpPr>
          <p:cNvPr id="3" name="Slide Number Placeholder 2"/>
          <p:cNvSpPr>
            <a:spLocks noGrp="1"/>
          </p:cNvSpPr>
          <p:nvPr>
            <p:ph type="sldNum" sz="quarter" idx="12"/>
          </p:nvPr>
        </p:nvSpPr>
        <p:spPr/>
        <p:txBody>
          <a:bodyPr/>
          <a:lstStyle/>
          <a:p>
            <a:fld id="{B8CE668B-30E6-4875-A5EC-C17113FD942D}" type="slidenum">
              <a:rPr lang="en-US" smtClean="0"/>
              <a:t>15</a:t>
            </a:fld>
            <a:endParaRPr lang="en-US" dirty="0"/>
          </a:p>
        </p:txBody>
      </p:sp>
    </p:spTree>
    <p:extLst>
      <p:ext uri="{BB962C8B-B14F-4D97-AF65-F5344CB8AC3E}">
        <p14:creationId xmlns:p14="http://schemas.microsoft.com/office/powerpoint/2010/main" val="172914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fade">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fade">
                                      <p:cBhvr>
                                        <p:cTn id="17" dur="500"/>
                                        <p:tgtEl>
                                          <p:spTgt spid="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Effect transition="in" filter="fade">
                                      <p:cBhvr>
                                        <p:cTn id="22" dur="500"/>
                                        <p:tgtEl>
                                          <p:spTgt spid="2">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animEffect transition="in" filter="fade">
                                      <p:cBhvr>
                                        <p:cTn id="27"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26F06E-4B45-47A4-A731-5CC4D49FA27C}"/>
              </a:ext>
            </a:extLst>
          </p:cNvPr>
          <p:cNvSpPr>
            <a:spLocks noGrp="1"/>
          </p:cNvSpPr>
          <p:nvPr>
            <p:ph type="title"/>
          </p:nvPr>
        </p:nvSpPr>
        <p:spPr/>
        <p:txBody>
          <a:bodyPr>
            <a:normAutofit/>
          </a:bodyPr>
          <a:lstStyle/>
          <a:p>
            <a:r>
              <a:rPr lang="en-US" sz="4800" dirty="0">
                <a:latin typeface="Times New Roman" panose="02020603050405020304" pitchFamily="18" charset="0"/>
                <a:cs typeface="Times New Roman" panose="02020603050405020304" pitchFamily="18" charset="0"/>
              </a:rPr>
              <a:t>Compare this passage with 1 John 1:5-8</a:t>
            </a:r>
            <a:endParaRPr lang="en-US" sz="4800" dirty="0"/>
          </a:p>
        </p:txBody>
      </p:sp>
      <p:sp>
        <p:nvSpPr>
          <p:cNvPr id="3" name="Content Placeholder 2">
            <a:extLst>
              <a:ext uri="{FF2B5EF4-FFF2-40B4-BE49-F238E27FC236}">
                <a16:creationId xmlns:a16="http://schemas.microsoft.com/office/drawing/2014/main" id="{A1154FE8-8FFA-4894-B562-AC707359104C}"/>
              </a:ext>
            </a:extLst>
          </p:cNvPr>
          <p:cNvSpPr>
            <a:spLocks noGrp="1"/>
          </p:cNvSpPr>
          <p:nvPr>
            <p:ph idx="1"/>
          </p:nvPr>
        </p:nvSpPr>
        <p:spPr/>
        <p:txBody>
          <a:bodyPr/>
          <a:lstStyle/>
          <a:p>
            <a:pPr marL="0" indent="0" algn="ctr">
              <a:buNone/>
            </a:pPr>
            <a:r>
              <a:rPr lang="en-US" sz="2000" dirty="0">
                <a:latin typeface="Times New Roman" panose="02020603050405020304" pitchFamily="18" charset="0"/>
                <a:cs typeface="Times New Roman" panose="02020603050405020304" pitchFamily="18" charset="0"/>
              </a:rPr>
              <a:t> </a:t>
            </a:r>
            <a:r>
              <a:rPr lang="en-US" sz="6600" b="1" i="1" dirty="0">
                <a:latin typeface="Times New Roman" panose="02020603050405020304" pitchFamily="18" charset="0"/>
                <a:cs typeface="Times New Roman" panose="02020603050405020304" pitchFamily="18" charset="0"/>
              </a:rPr>
              <a:t>“If we say that we have no sin, we deceive ourselves, and the truth is not in us.”</a:t>
            </a:r>
            <a:endParaRPr lang="en-US" sz="6600" i="1" dirty="0">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D93E46E6-540A-4B93-BF16-3580E33318C6}"/>
              </a:ext>
            </a:extLst>
          </p:cNvPr>
          <p:cNvSpPr>
            <a:spLocks noGrp="1"/>
          </p:cNvSpPr>
          <p:nvPr>
            <p:ph type="sldNum" sz="quarter" idx="12"/>
          </p:nvPr>
        </p:nvSpPr>
        <p:spPr/>
        <p:txBody>
          <a:bodyPr/>
          <a:lstStyle/>
          <a:p>
            <a:fld id="{B8CE668B-30E6-4875-A5EC-C17113FD942D}" type="slidenum">
              <a:rPr lang="en-US" smtClean="0"/>
              <a:t>16</a:t>
            </a:fld>
            <a:endParaRPr lang="en-US" dirty="0"/>
          </a:p>
        </p:txBody>
      </p:sp>
    </p:spTree>
    <p:extLst>
      <p:ext uri="{BB962C8B-B14F-4D97-AF65-F5344CB8AC3E}">
        <p14:creationId xmlns:p14="http://schemas.microsoft.com/office/powerpoint/2010/main" val="41785762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8CE668B-30E6-4875-A5EC-C17113FD942D}" type="slidenum">
              <a:rPr lang="en-US" smtClean="0"/>
              <a:t>17</a:t>
            </a:fld>
            <a:endParaRPr lang="en-US" dirty="0"/>
          </a:p>
        </p:txBody>
      </p:sp>
      <p:sp>
        <p:nvSpPr>
          <p:cNvPr id="3" name="TextBox 2"/>
          <p:cNvSpPr txBox="1"/>
          <p:nvPr/>
        </p:nvSpPr>
        <p:spPr>
          <a:xfrm>
            <a:off x="521208" y="982176"/>
            <a:ext cx="10832592" cy="5632311"/>
          </a:xfrm>
          <a:prstGeom prst="rect">
            <a:avLst/>
          </a:prstGeom>
          <a:noFill/>
        </p:spPr>
        <p:txBody>
          <a:bodyPr wrap="square" rtlCol="0">
            <a:spAutoFit/>
          </a:bodyPr>
          <a:lstStyle/>
          <a:p>
            <a:pPr algn="ctr"/>
            <a:r>
              <a:rPr lang="en-US" sz="5400" b="1" dirty="0">
                <a:latin typeface="Times New Roman" panose="02020603050405020304" pitchFamily="18" charset="0"/>
                <a:cs typeface="Times New Roman" panose="02020603050405020304" pitchFamily="18" charset="0"/>
              </a:rPr>
              <a:t>Hebrews 10:26-31</a:t>
            </a:r>
          </a:p>
          <a:p>
            <a:endParaRPr lang="en-US" sz="4800" dirty="0">
              <a:latin typeface="Arial Black" panose="020B0A04020102020204" pitchFamily="34" charset="0"/>
            </a:endParaRPr>
          </a:p>
          <a:p>
            <a:r>
              <a:rPr lang="en-US" sz="4800" b="1" dirty="0">
                <a:latin typeface="Arial Narrow" panose="020B0606020202030204" pitchFamily="34" charset="0"/>
              </a:rPr>
              <a:t>What is your practice in life?  </a:t>
            </a:r>
          </a:p>
          <a:p>
            <a:r>
              <a:rPr lang="en-US" sz="4800" b="1" dirty="0">
                <a:latin typeface="Arial Narrow" panose="020B0606020202030204" pitchFamily="34" charset="0"/>
              </a:rPr>
              <a:t>Do you admit fault, even to yourself, or to your family? </a:t>
            </a:r>
          </a:p>
          <a:p>
            <a:r>
              <a:rPr lang="en-US" sz="4800" b="1" dirty="0">
                <a:latin typeface="Arial Narrow" panose="020B0606020202030204" pitchFamily="34" charset="0"/>
              </a:rPr>
              <a:t>Have you become like most people who make an excuse, even to themselves?</a:t>
            </a:r>
          </a:p>
          <a:p>
            <a:endParaRPr lang="en-US" dirty="0"/>
          </a:p>
        </p:txBody>
      </p:sp>
    </p:spTree>
    <p:extLst>
      <p:ext uri="{BB962C8B-B14F-4D97-AF65-F5344CB8AC3E}">
        <p14:creationId xmlns:p14="http://schemas.microsoft.com/office/powerpoint/2010/main" val="18129391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74055" y="1031815"/>
            <a:ext cx="9566031" cy="5324535"/>
          </a:xfrm>
          <a:prstGeom prst="rect">
            <a:avLst/>
          </a:prstGeom>
          <a:noFill/>
        </p:spPr>
        <p:txBody>
          <a:bodyPr wrap="square" rtlCol="0">
            <a:spAutoFit/>
          </a:bodyPr>
          <a:lstStyle/>
          <a:p>
            <a:pPr lvl="0"/>
            <a:endParaRPr lang="en-US" sz="4400" b="1" dirty="0">
              <a:latin typeface="Arial Black" panose="020B0A04020102020204" pitchFamily="34" charset="0"/>
              <a:cs typeface="Times New Roman" panose="02020603050405020304" pitchFamily="18" charset="0"/>
            </a:endParaRPr>
          </a:p>
          <a:p>
            <a:pPr lvl="0"/>
            <a:r>
              <a:rPr lang="en-US" sz="6600" b="1" dirty="0">
                <a:latin typeface="Arial Narrow" panose="020B0606020202030204" pitchFamily="34" charset="0"/>
                <a:cs typeface="Times New Roman" panose="02020603050405020304" pitchFamily="18" charset="0"/>
              </a:rPr>
              <a:t>Those making excuses for sin reveal a spiritual heart condition that will ultimately lead to their spiritual death!</a:t>
            </a:r>
            <a:endParaRPr lang="en-US" sz="6600" dirty="0">
              <a:latin typeface="Arial Narrow" panose="020B0606020202030204" pitchFamily="34" charset="0"/>
              <a:cs typeface="Times New Roman" panose="02020603050405020304" pitchFamily="18" charset="0"/>
            </a:endParaRPr>
          </a:p>
          <a:p>
            <a:endParaRPr lang="en-US" sz="3200" dirty="0">
              <a:latin typeface="Arial Black" panose="020B0A04020102020204" pitchFamily="34" charset="0"/>
            </a:endParaRPr>
          </a:p>
        </p:txBody>
      </p:sp>
      <p:sp>
        <p:nvSpPr>
          <p:cNvPr id="3" name="Slide Number Placeholder 2"/>
          <p:cNvSpPr>
            <a:spLocks noGrp="1"/>
          </p:cNvSpPr>
          <p:nvPr>
            <p:ph type="sldNum" sz="quarter" idx="12"/>
          </p:nvPr>
        </p:nvSpPr>
        <p:spPr/>
        <p:txBody>
          <a:bodyPr/>
          <a:lstStyle/>
          <a:p>
            <a:fld id="{B8CE668B-30E6-4875-A5EC-C17113FD942D}" type="slidenum">
              <a:rPr lang="en-US" smtClean="0"/>
              <a:t>18</a:t>
            </a:fld>
            <a:endParaRPr lang="en-US" dirty="0"/>
          </a:p>
        </p:txBody>
      </p:sp>
    </p:spTree>
    <p:extLst>
      <p:ext uri="{BB962C8B-B14F-4D97-AF65-F5344CB8AC3E}">
        <p14:creationId xmlns:p14="http://schemas.microsoft.com/office/powerpoint/2010/main" val="11599337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1B47E30-8EAD-4DE0-969D-8BE1AEAC9B83}"/>
              </a:ext>
            </a:extLst>
          </p:cNvPr>
          <p:cNvSpPr>
            <a:spLocks noGrp="1"/>
          </p:cNvSpPr>
          <p:nvPr>
            <p:ph type="sldNum" sz="quarter" idx="12"/>
          </p:nvPr>
        </p:nvSpPr>
        <p:spPr/>
        <p:txBody>
          <a:bodyPr/>
          <a:lstStyle/>
          <a:p>
            <a:fld id="{B8CE668B-30E6-4875-A5EC-C17113FD942D}" type="slidenum">
              <a:rPr lang="en-US" smtClean="0"/>
              <a:t>19</a:t>
            </a:fld>
            <a:endParaRPr lang="en-US" dirty="0"/>
          </a:p>
        </p:txBody>
      </p:sp>
      <p:sp>
        <p:nvSpPr>
          <p:cNvPr id="4" name="TextBox 3">
            <a:extLst>
              <a:ext uri="{FF2B5EF4-FFF2-40B4-BE49-F238E27FC236}">
                <a16:creationId xmlns:a16="http://schemas.microsoft.com/office/drawing/2014/main" id="{FD4AD50D-1CC2-4AE1-AA9B-EEF8B2F2B886}"/>
              </a:ext>
            </a:extLst>
          </p:cNvPr>
          <p:cNvSpPr txBox="1"/>
          <p:nvPr/>
        </p:nvSpPr>
        <p:spPr>
          <a:xfrm>
            <a:off x="1053884" y="717129"/>
            <a:ext cx="9701939" cy="3785652"/>
          </a:xfrm>
          <a:prstGeom prst="rect">
            <a:avLst/>
          </a:prstGeom>
          <a:noFill/>
        </p:spPr>
        <p:txBody>
          <a:bodyPr wrap="square" rtlCol="0">
            <a:spAutoFit/>
          </a:bodyPr>
          <a:lstStyle/>
          <a:p>
            <a:r>
              <a:rPr lang="en-US" sz="6000" b="1" i="1">
                <a:latin typeface="Times New Roman" panose="02020603050405020304" pitchFamily="18" charset="0"/>
                <a:cs typeface="Times New Roman" panose="02020603050405020304" pitchFamily="18" charset="0"/>
              </a:rPr>
              <a:t>“THERE </a:t>
            </a:r>
            <a:r>
              <a:rPr lang="en-US" sz="6000" b="1" i="1" dirty="0">
                <a:latin typeface="Times New Roman" panose="02020603050405020304" pitchFamily="18" charset="0"/>
                <a:cs typeface="Times New Roman" panose="02020603050405020304" pitchFamily="18" charset="0"/>
              </a:rPr>
              <a:t>IS A WAY THAT SEEMS RIGHT TO A MAN, BUT ITS END IS THE WAY OF </a:t>
            </a:r>
            <a:r>
              <a:rPr lang="en-US" sz="6000" b="1" i="1">
                <a:latin typeface="Times New Roman" panose="02020603050405020304" pitchFamily="18" charset="0"/>
                <a:cs typeface="Times New Roman" panose="02020603050405020304" pitchFamily="18" charset="0"/>
              </a:rPr>
              <a:t>DEATH.”     </a:t>
            </a:r>
            <a:r>
              <a:rPr lang="en-US" sz="4000" b="1" i="1" dirty="0">
                <a:latin typeface="Times New Roman" panose="02020603050405020304" pitchFamily="18" charset="0"/>
                <a:cs typeface="Times New Roman" panose="02020603050405020304" pitchFamily="18" charset="0"/>
              </a:rPr>
              <a:t>Proverbs 16:25</a:t>
            </a:r>
          </a:p>
        </p:txBody>
      </p:sp>
    </p:spTree>
    <p:extLst>
      <p:ext uri="{BB962C8B-B14F-4D97-AF65-F5344CB8AC3E}">
        <p14:creationId xmlns:p14="http://schemas.microsoft.com/office/powerpoint/2010/main" val="21058820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8CE668B-30E6-4875-A5EC-C17113FD942D}" type="slidenum">
              <a:rPr lang="en-US" smtClean="0"/>
              <a:t>20</a:t>
            </a:fld>
            <a:endParaRPr lang="en-US" dirty="0"/>
          </a:p>
        </p:txBody>
      </p:sp>
    </p:spTree>
    <p:extLst>
      <p:ext uri="{BB962C8B-B14F-4D97-AF65-F5344CB8AC3E}">
        <p14:creationId xmlns:p14="http://schemas.microsoft.com/office/powerpoint/2010/main" val="17888897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1579" y="834189"/>
            <a:ext cx="10852484" cy="707886"/>
          </a:xfrm>
          <a:prstGeom prst="rect">
            <a:avLst/>
          </a:prstGeom>
          <a:noFill/>
        </p:spPr>
        <p:txBody>
          <a:bodyPr wrap="square" rtlCol="0">
            <a:spAutoFit/>
          </a:bodyPr>
          <a:lstStyle/>
          <a:p>
            <a:endParaRPr lang="en-US" sz="4000" dirty="0">
              <a:latin typeface="Arial Black" panose="020B0A04020102020204" pitchFamily="34" charset="0"/>
            </a:endParaRPr>
          </a:p>
        </p:txBody>
      </p:sp>
      <p:sp>
        <p:nvSpPr>
          <p:cNvPr id="3" name="TextBox 2"/>
          <p:cNvSpPr txBox="1"/>
          <p:nvPr/>
        </p:nvSpPr>
        <p:spPr>
          <a:xfrm>
            <a:off x="160421" y="0"/>
            <a:ext cx="11959389" cy="7171194"/>
          </a:xfrm>
          <a:prstGeom prst="rect">
            <a:avLst/>
          </a:prstGeom>
          <a:noFill/>
        </p:spPr>
        <p:txBody>
          <a:bodyPr wrap="square" rtlCol="0">
            <a:spAutoFit/>
          </a:bodyPr>
          <a:lstStyle/>
          <a:p>
            <a:pPr algn="ctr"/>
            <a:r>
              <a:rPr lang="en-US" sz="4400" dirty="0">
                <a:latin typeface="Arial Black" panose="020B0A04020102020204" pitchFamily="34" charset="0"/>
              </a:rPr>
              <a:t>Let us look at Pharaoh’s Heart Condition</a:t>
            </a:r>
          </a:p>
          <a:p>
            <a:pPr algn="ctr"/>
            <a:endParaRPr lang="en-US" sz="2000" dirty="0">
              <a:latin typeface="Arial Black" panose="020B0A04020102020204" pitchFamily="34" charset="0"/>
            </a:endParaRPr>
          </a:p>
          <a:p>
            <a:r>
              <a:rPr lang="en-US" sz="4400" dirty="0">
                <a:latin typeface="Arial Black" panose="020B0A04020102020204" pitchFamily="34" charset="0"/>
              </a:rPr>
              <a:t> Exodus 5:1-23, </a:t>
            </a:r>
          </a:p>
          <a:p>
            <a:r>
              <a:rPr lang="en-US" sz="4400" dirty="0">
                <a:latin typeface="Arial Black" panose="020B0A04020102020204" pitchFamily="34" charset="0"/>
              </a:rPr>
              <a:t>“</a:t>
            </a:r>
            <a:r>
              <a:rPr lang="en-US" sz="4400" dirty="0"/>
              <a:t>So Moses returned to the LORD and said, “Lord, </a:t>
            </a:r>
            <a:r>
              <a:rPr lang="en-US" sz="4400" u="sng" dirty="0"/>
              <a:t>why have You brought trouble on this people</a:t>
            </a:r>
            <a:r>
              <a:rPr lang="en-US" sz="4400" dirty="0"/>
              <a:t>? </a:t>
            </a:r>
            <a:r>
              <a:rPr lang="en-US" sz="4400" u="sng" dirty="0"/>
              <a:t>Why </a:t>
            </a:r>
            <a:r>
              <a:rPr lang="en-US" sz="4400" i="1" u="sng" dirty="0"/>
              <a:t>is</a:t>
            </a:r>
            <a:r>
              <a:rPr lang="en-US" sz="4400" u="sng" dirty="0"/>
              <a:t> it You have sent me</a:t>
            </a:r>
            <a:r>
              <a:rPr lang="en-US" sz="4400" dirty="0"/>
              <a:t>?” “For since I came to Pharaoh to speak in Your name, he has done evil to this people; </a:t>
            </a:r>
            <a:r>
              <a:rPr lang="en-US" sz="4400" u="sng" dirty="0"/>
              <a:t>neither have You delivered Your people at all</a:t>
            </a:r>
            <a:r>
              <a:rPr lang="en-US" sz="4400" dirty="0"/>
              <a:t>.”</a:t>
            </a:r>
            <a:endParaRPr lang="en-US" sz="4400" dirty="0">
              <a:latin typeface="Arial Black" panose="020B0A04020102020204" pitchFamily="34" charset="0"/>
            </a:endParaRPr>
          </a:p>
          <a:p>
            <a:r>
              <a:rPr lang="en-US" sz="4400" dirty="0">
                <a:latin typeface="Arial Black" panose="020B0A04020102020204" pitchFamily="34" charset="0"/>
              </a:rPr>
              <a:t> </a:t>
            </a:r>
          </a:p>
        </p:txBody>
      </p:sp>
      <p:sp>
        <p:nvSpPr>
          <p:cNvPr id="4" name="Slide Number Placeholder 3"/>
          <p:cNvSpPr>
            <a:spLocks noGrp="1"/>
          </p:cNvSpPr>
          <p:nvPr>
            <p:ph type="sldNum" sz="quarter" idx="12"/>
          </p:nvPr>
        </p:nvSpPr>
        <p:spPr/>
        <p:txBody>
          <a:bodyPr/>
          <a:lstStyle/>
          <a:p>
            <a:fld id="{B8CE668B-30E6-4875-A5EC-C17113FD942D}" type="slidenum">
              <a:rPr lang="en-US" smtClean="0"/>
              <a:t>21</a:t>
            </a:fld>
            <a:endParaRPr lang="en-US" dirty="0"/>
          </a:p>
        </p:txBody>
      </p:sp>
    </p:spTree>
    <p:extLst>
      <p:ext uri="{BB962C8B-B14F-4D97-AF65-F5344CB8AC3E}">
        <p14:creationId xmlns:p14="http://schemas.microsoft.com/office/powerpoint/2010/main" val="26357096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B8CE668B-30E6-4875-A5EC-C17113FD942D}" type="slidenum">
              <a:rPr lang="en-US" smtClean="0"/>
              <a:t>22</a:t>
            </a:fld>
            <a:endParaRPr lang="en-US" dirty="0"/>
          </a:p>
        </p:txBody>
      </p:sp>
      <p:sp>
        <p:nvSpPr>
          <p:cNvPr id="4" name="TextBox 3"/>
          <p:cNvSpPr txBox="1"/>
          <p:nvPr/>
        </p:nvSpPr>
        <p:spPr>
          <a:xfrm>
            <a:off x="513347" y="425115"/>
            <a:ext cx="10972800" cy="6340197"/>
          </a:xfrm>
          <a:prstGeom prst="rect">
            <a:avLst/>
          </a:prstGeom>
          <a:noFill/>
        </p:spPr>
        <p:txBody>
          <a:bodyPr wrap="square" rtlCol="0">
            <a:spAutoFit/>
          </a:bodyPr>
          <a:lstStyle/>
          <a:p>
            <a:r>
              <a:rPr lang="en-US" sz="4000" b="1" i="1" dirty="0">
                <a:latin typeface="Times New Roman" panose="02020603050405020304" pitchFamily="18" charset="0"/>
                <a:cs typeface="Times New Roman" panose="02020603050405020304" pitchFamily="18" charset="0"/>
              </a:rPr>
              <a:t>Exodus 8:10, </a:t>
            </a:r>
            <a:r>
              <a:rPr lang="en-US" sz="4400" b="1" i="1" dirty="0">
                <a:latin typeface="Times New Roman" panose="02020603050405020304" pitchFamily="18" charset="0"/>
                <a:cs typeface="Times New Roman" panose="02020603050405020304" pitchFamily="18" charset="0"/>
              </a:rPr>
              <a:t>“Now the magicians so worked with their enchantments to bring forth lice, but they could not. So there were lice on man and beast</a:t>
            </a:r>
            <a:r>
              <a:rPr lang="en-US" sz="4000" b="1" i="1" dirty="0">
                <a:latin typeface="Times New Roman" panose="02020603050405020304" pitchFamily="18" charset="0"/>
                <a:cs typeface="Times New Roman" panose="02020603050405020304" pitchFamily="18" charset="0"/>
              </a:rPr>
              <a:t>.  </a:t>
            </a:r>
          </a:p>
          <a:p>
            <a:endParaRPr lang="en-US" sz="2000" b="1" i="1" dirty="0">
              <a:latin typeface="Times New Roman" panose="02020603050405020304" pitchFamily="18" charset="0"/>
              <a:cs typeface="Times New Roman" panose="02020603050405020304" pitchFamily="18" charset="0"/>
            </a:endParaRPr>
          </a:p>
          <a:p>
            <a:r>
              <a:rPr lang="en-US" sz="4800" b="1" i="1" dirty="0">
                <a:latin typeface="Times New Roman" panose="02020603050405020304" pitchFamily="18" charset="0"/>
                <a:cs typeface="Times New Roman" panose="02020603050405020304" pitchFamily="18" charset="0"/>
              </a:rPr>
              <a:t>Then the magicians said to Pharaoh, “This </a:t>
            </a:r>
            <a:r>
              <a:rPr lang="en-US" sz="4800" b="1" dirty="0">
                <a:latin typeface="Times New Roman" panose="02020603050405020304" pitchFamily="18" charset="0"/>
                <a:cs typeface="Times New Roman" panose="02020603050405020304" pitchFamily="18" charset="0"/>
              </a:rPr>
              <a:t>is</a:t>
            </a:r>
            <a:r>
              <a:rPr lang="en-US" sz="4800" b="1" i="1" dirty="0">
                <a:latin typeface="Times New Roman" panose="02020603050405020304" pitchFamily="18" charset="0"/>
                <a:cs typeface="Times New Roman" panose="02020603050405020304" pitchFamily="18" charset="0"/>
              </a:rPr>
              <a:t> the finger of God.” </a:t>
            </a:r>
            <a:r>
              <a:rPr lang="en-US" sz="4800" b="1" i="1" u="sng" dirty="0">
                <a:latin typeface="Times New Roman" panose="02020603050405020304" pitchFamily="18" charset="0"/>
                <a:cs typeface="Times New Roman" panose="02020603050405020304" pitchFamily="18" charset="0"/>
              </a:rPr>
              <a:t>But Pharaoh’s heart grew hard</a:t>
            </a:r>
            <a:r>
              <a:rPr lang="en-US" sz="4800" b="1" i="1" dirty="0">
                <a:latin typeface="Times New Roman" panose="02020603050405020304" pitchFamily="18" charset="0"/>
                <a:cs typeface="Times New Roman" panose="02020603050405020304" pitchFamily="18" charset="0"/>
              </a:rPr>
              <a:t>, and he did not heed them, just as the LORD had said.” 8:15</a:t>
            </a:r>
            <a:endParaRPr lang="en-US" sz="4800"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788363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8CE668B-30E6-4875-A5EC-C17113FD942D}" type="slidenum">
              <a:rPr lang="en-US" smtClean="0"/>
              <a:t>23</a:t>
            </a:fld>
            <a:endParaRPr lang="en-US" dirty="0"/>
          </a:p>
        </p:txBody>
      </p:sp>
      <p:sp>
        <p:nvSpPr>
          <p:cNvPr id="4" name="TextBox 3"/>
          <p:cNvSpPr txBox="1"/>
          <p:nvPr/>
        </p:nvSpPr>
        <p:spPr>
          <a:xfrm>
            <a:off x="256674" y="224589"/>
            <a:ext cx="11734799" cy="7017306"/>
          </a:xfrm>
          <a:prstGeom prst="rect">
            <a:avLst/>
          </a:prstGeom>
          <a:noFill/>
        </p:spPr>
        <p:txBody>
          <a:bodyPr wrap="square" rtlCol="0">
            <a:spAutoFit/>
          </a:bodyPr>
          <a:lstStyle/>
          <a:p>
            <a:r>
              <a:rPr lang="en-US" sz="4000" dirty="0">
                <a:latin typeface="Times New Roman" panose="02020603050405020304" pitchFamily="18" charset="0"/>
                <a:cs typeface="Times New Roman" panose="02020603050405020304" pitchFamily="18" charset="0"/>
              </a:rPr>
              <a:t>Exodus 9:27, </a:t>
            </a:r>
            <a:r>
              <a:rPr lang="en-US" sz="4800" b="1" i="1" dirty="0">
                <a:latin typeface="Times New Roman" panose="02020603050405020304" pitchFamily="18" charset="0"/>
                <a:cs typeface="Times New Roman" panose="02020603050405020304" pitchFamily="18" charset="0"/>
              </a:rPr>
              <a:t>“And Pharaoh sent and called for Moses and Aaron, and said to them, “I have sinned this time. The LORD </a:t>
            </a:r>
            <a:r>
              <a:rPr lang="en-US" sz="4800" b="1" dirty="0">
                <a:latin typeface="Times New Roman" panose="02020603050405020304" pitchFamily="18" charset="0"/>
                <a:cs typeface="Times New Roman" panose="02020603050405020304" pitchFamily="18" charset="0"/>
              </a:rPr>
              <a:t>is</a:t>
            </a:r>
            <a:r>
              <a:rPr lang="en-US" sz="4800" b="1" i="1" dirty="0">
                <a:latin typeface="Times New Roman" panose="02020603050405020304" pitchFamily="18" charset="0"/>
                <a:cs typeface="Times New Roman" panose="02020603050405020304" pitchFamily="18" charset="0"/>
              </a:rPr>
              <a:t> righteous, and my people and I </a:t>
            </a:r>
            <a:r>
              <a:rPr lang="en-US" sz="4800" b="1" dirty="0">
                <a:latin typeface="Times New Roman" panose="02020603050405020304" pitchFamily="18" charset="0"/>
                <a:cs typeface="Times New Roman" panose="02020603050405020304" pitchFamily="18" charset="0"/>
              </a:rPr>
              <a:t>are</a:t>
            </a:r>
            <a:r>
              <a:rPr lang="en-US" sz="4800" b="1" i="1" dirty="0">
                <a:latin typeface="Times New Roman" panose="02020603050405020304" pitchFamily="18" charset="0"/>
                <a:cs typeface="Times New Roman" panose="02020603050405020304" pitchFamily="18" charset="0"/>
              </a:rPr>
              <a:t> wicked.”</a:t>
            </a:r>
            <a:r>
              <a:rPr lang="en-US" sz="4800" dirty="0">
                <a:latin typeface="Times New Roman" panose="02020603050405020304" pitchFamily="18" charset="0"/>
                <a:cs typeface="Times New Roman" panose="02020603050405020304" pitchFamily="18" charset="0"/>
              </a:rPr>
              <a:t> </a:t>
            </a:r>
            <a:r>
              <a:rPr lang="en-US" sz="4000" dirty="0">
                <a:latin typeface="Times New Roman" panose="02020603050405020304" pitchFamily="18" charset="0"/>
                <a:cs typeface="Times New Roman" panose="02020603050405020304" pitchFamily="18" charset="0"/>
              </a:rPr>
              <a:t> </a:t>
            </a:r>
            <a:r>
              <a:rPr lang="en-US" dirty="0"/>
              <a:t> </a:t>
            </a:r>
          </a:p>
          <a:p>
            <a:endParaRPr lang="en-US" dirty="0"/>
          </a:p>
          <a:p>
            <a:r>
              <a:rPr lang="en-US" sz="4800" dirty="0">
                <a:latin typeface="Aharoni" panose="02010803020104030203" pitchFamily="2" charset="-79"/>
                <a:cs typeface="Aharoni" panose="02010803020104030203" pitchFamily="2" charset="-79"/>
              </a:rPr>
              <a:t>Did you think from what Pharaoh said he was sorry and was willing to repent?  </a:t>
            </a:r>
          </a:p>
          <a:p>
            <a:endParaRPr lang="en-US" sz="4800" dirty="0">
              <a:latin typeface="Aharoni" panose="02010803020104030203" pitchFamily="2" charset="-79"/>
              <a:cs typeface="Aharoni" panose="02010803020104030203" pitchFamily="2" charset="-79"/>
            </a:endParaRPr>
          </a:p>
          <a:p>
            <a:endParaRPr lang="en-US" sz="4800" dirty="0">
              <a:latin typeface="Aharoni" panose="02010803020104030203" pitchFamily="2" charset="-79"/>
              <a:cs typeface="Aharoni" panose="02010803020104030203" pitchFamily="2" charset="-79"/>
            </a:endParaRPr>
          </a:p>
        </p:txBody>
      </p:sp>
    </p:spTree>
    <p:extLst>
      <p:ext uri="{BB962C8B-B14F-4D97-AF65-F5344CB8AC3E}">
        <p14:creationId xmlns:p14="http://schemas.microsoft.com/office/powerpoint/2010/main" val="15109118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8CE668B-30E6-4875-A5EC-C17113FD942D}" type="slidenum">
              <a:rPr lang="en-US" smtClean="0"/>
              <a:t>24</a:t>
            </a:fld>
            <a:endParaRPr lang="en-US" dirty="0"/>
          </a:p>
        </p:txBody>
      </p:sp>
      <p:sp>
        <p:nvSpPr>
          <p:cNvPr id="3" name="TextBox 2"/>
          <p:cNvSpPr txBox="1"/>
          <p:nvPr/>
        </p:nvSpPr>
        <p:spPr>
          <a:xfrm>
            <a:off x="344906" y="117693"/>
            <a:ext cx="11630526" cy="6494085"/>
          </a:xfrm>
          <a:prstGeom prst="rect">
            <a:avLst/>
          </a:prstGeom>
          <a:noFill/>
        </p:spPr>
        <p:txBody>
          <a:bodyPr wrap="square" rtlCol="0">
            <a:spAutoFit/>
          </a:bodyPr>
          <a:lstStyle/>
          <a:p>
            <a:r>
              <a:rPr lang="en-US" sz="4800" dirty="0">
                <a:latin typeface="Aharoni" panose="02010803020104030203" pitchFamily="2" charset="-79"/>
                <a:cs typeface="Aharoni" panose="02010803020104030203" pitchFamily="2" charset="-79"/>
              </a:rPr>
              <a:t>We see Pharaoh making assumptions based on his limited understanding of the patience of the Lord God.  </a:t>
            </a:r>
            <a:r>
              <a:rPr lang="en-US" sz="4800" dirty="0">
                <a:latin typeface="Times New Roman" panose="02020603050405020304" pitchFamily="18" charset="0"/>
                <a:cs typeface="Times New Roman" panose="02020603050405020304" pitchFamily="18" charset="0"/>
              </a:rPr>
              <a:t>(God had relented before by taking away the plague.)</a:t>
            </a:r>
          </a:p>
          <a:p>
            <a:endParaRPr lang="en-US" sz="2000" dirty="0">
              <a:latin typeface="Times New Roman" panose="02020603050405020304" pitchFamily="18" charset="0"/>
              <a:cs typeface="Times New Roman" panose="02020603050405020304" pitchFamily="18" charset="0"/>
            </a:endParaRPr>
          </a:p>
          <a:p>
            <a:r>
              <a:rPr lang="en-US" sz="4000" dirty="0">
                <a:latin typeface="Times New Roman" panose="02020603050405020304" pitchFamily="18" charset="0"/>
                <a:cs typeface="Times New Roman" panose="02020603050405020304" pitchFamily="18" charset="0"/>
              </a:rPr>
              <a:t>Psalm 50:16-23; Zephaniah 1:12; 2 Peter 3:3-6</a:t>
            </a:r>
          </a:p>
          <a:p>
            <a:endParaRPr lang="en-US" sz="2000" dirty="0">
              <a:latin typeface="Aharoni" panose="02010803020104030203" pitchFamily="2" charset="-79"/>
              <a:cs typeface="Aharoni" panose="02010803020104030203" pitchFamily="2" charset="-79"/>
            </a:endParaRPr>
          </a:p>
          <a:p>
            <a:r>
              <a:rPr lang="en-US" sz="4800" dirty="0">
                <a:latin typeface="Aharoni" panose="02010803020104030203" pitchFamily="2" charset="-79"/>
                <a:cs typeface="Aharoni" panose="02010803020104030203" pitchFamily="2" charset="-79"/>
              </a:rPr>
              <a:t>Pharaoh thought it was a matter of negotiation concerning the sin of ignoring the commandments of God.</a:t>
            </a:r>
          </a:p>
        </p:txBody>
      </p:sp>
    </p:spTree>
    <p:extLst>
      <p:ext uri="{BB962C8B-B14F-4D97-AF65-F5344CB8AC3E}">
        <p14:creationId xmlns:p14="http://schemas.microsoft.com/office/powerpoint/2010/main" val="23615616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8CE668B-30E6-4875-A5EC-C17113FD942D}" type="slidenum">
              <a:rPr lang="en-US" smtClean="0"/>
              <a:t>25</a:t>
            </a:fld>
            <a:endParaRPr lang="en-US" dirty="0"/>
          </a:p>
        </p:txBody>
      </p:sp>
      <p:sp>
        <p:nvSpPr>
          <p:cNvPr id="3" name="TextBox 2"/>
          <p:cNvSpPr txBox="1"/>
          <p:nvPr/>
        </p:nvSpPr>
        <p:spPr>
          <a:xfrm>
            <a:off x="296779" y="80210"/>
            <a:ext cx="11550316" cy="7602081"/>
          </a:xfrm>
          <a:prstGeom prst="rect">
            <a:avLst/>
          </a:prstGeom>
          <a:noFill/>
        </p:spPr>
        <p:txBody>
          <a:bodyPr wrap="square" rtlCol="0">
            <a:spAutoFit/>
          </a:bodyPr>
          <a:lstStyle/>
          <a:p>
            <a:r>
              <a:rPr lang="en-US" sz="4000" dirty="0">
                <a:latin typeface="Times New Roman" panose="02020603050405020304" pitchFamily="18" charset="0"/>
                <a:cs typeface="Times New Roman" panose="02020603050405020304" pitchFamily="18" charset="0"/>
              </a:rPr>
              <a:t>Exodus 9:27-28, </a:t>
            </a:r>
            <a:r>
              <a:rPr lang="en-US" sz="4400" i="1" dirty="0">
                <a:latin typeface="Times New Roman" panose="02020603050405020304" pitchFamily="18" charset="0"/>
                <a:cs typeface="Times New Roman" panose="02020603050405020304" pitchFamily="18" charset="0"/>
              </a:rPr>
              <a:t>“And Pharaoh sent and called for Moses and Aaron, and said to them, “I have sinned this time. The LORD is righteous, and my people and I are wicked. Entreat the LORD, that there may be no more mighty thundering and hail, for it is enough. I will let you go, and you shall stay no longer.” </a:t>
            </a:r>
          </a:p>
          <a:p>
            <a:endParaRPr lang="en-US" sz="2000" i="1" dirty="0">
              <a:latin typeface="Times New Roman" panose="02020603050405020304" pitchFamily="18" charset="0"/>
              <a:cs typeface="Times New Roman" panose="02020603050405020304" pitchFamily="18" charset="0"/>
            </a:endParaRPr>
          </a:p>
          <a:p>
            <a:r>
              <a:rPr lang="en-US" sz="4000" i="1" dirty="0">
                <a:latin typeface="Times New Roman" panose="02020603050405020304" pitchFamily="18" charset="0"/>
                <a:cs typeface="Times New Roman" panose="02020603050405020304" pitchFamily="18" charset="0"/>
              </a:rPr>
              <a:t>Exodus 9:30, “But as for you and your servants, I know that you will not yet fear the LORD God.”</a:t>
            </a:r>
          </a:p>
          <a:p>
            <a:endParaRPr lang="en-US" sz="4000" i="1" dirty="0">
              <a:latin typeface="Times New Roman" panose="02020603050405020304" pitchFamily="18" charset="0"/>
              <a:cs typeface="Times New Roman" panose="02020603050405020304" pitchFamily="18" charset="0"/>
            </a:endParaRPr>
          </a:p>
          <a:p>
            <a:endParaRPr lang="en-US" sz="40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010891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8CE668B-30E6-4875-A5EC-C17113FD942D}" type="slidenum">
              <a:rPr lang="en-US" smtClean="0"/>
              <a:t>26</a:t>
            </a:fld>
            <a:endParaRPr lang="en-US" dirty="0"/>
          </a:p>
        </p:txBody>
      </p:sp>
      <p:sp>
        <p:nvSpPr>
          <p:cNvPr id="4" name="TextBox 3"/>
          <p:cNvSpPr txBox="1"/>
          <p:nvPr/>
        </p:nvSpPr>
        <p:spPr>
          <a:xfrm>
            <a:off x="216569" y="56138"/>
            <a:ext cx="11750842" cy="6801862"/>
          </a:xfrm>
          <a:prstGeom prst="rect">
            <a:avLst/>
          </a:prstGeom>
          <a:noFill/>
        </p:spPr>
        <p:txBody>
          <a:bodyPr wrap="square" rtlCol="0">
            <a:spAutoFit/>
          </a:bodyPr>
          <a:lstStyle/>
          <a:p>
            <a:r>
              <a:rPr lang="en-US" sz="4000" dirty="0">
                <a:latin typeface="Times New Roman" panose="02020603050405020304" pitchFamily="18" charset="0"/>
                <a:cs typeface="Times New Roman" panose="02020603050405020304" pitchFamily="18" charset="0"/>
              </a:rPr>
              <a:t>Exodus 9:34-35, “And when Pharaoh saw that the rain, the hail, and the thunder had ceased, he sinned yet more; and he hardened his heart, he and his servants. So the heart of Pharaoh was hard; neither would he let the children of Israel go, as the LORD had spoken by Moses.”</a:t>
            </a:r>
          </a:p>
          <a:p>
            <a:endParaRPr lang="en-US" sz="2000" dirty="0">
              <a:latin typeface="Times New Roman" panose="02020603050405020304" pitchFamily="18" charset="0"/>
              <a:cs typeface="Times New Roman" panose="02020603050405020304" pitchFamily="18" charset="0"/>
            </a:endParaRPr>
          </a:p>
          <a:p>
            <a:r>
              <a:rPr lang="en-US" sz="4000" dirty="0">
                <a:latin typeface="Times New Roman" panose="02020603050405020304" pitchFamily="18" charset="0"/>
                <a:cs typeface="Times New Roman" panose="02020603050405020304" pitchFamily="18" charset="0"/>
              </a:rPr>
              <a:t>Romans 9:14-24, </a:t>
            </a:r>
            <a:r>
              <a:rPr lang="en-US" sz="4400" dirty="0">
                <a:latin typeface="Times New Roman" panose="02020603050405020304" pitchFamily="18" charset="0"/>
                <a:cs typeface="Times New Roman" panose="02020603050405020304" pitchFamily="18" charset="0"/>
              </a:rPr>
              <a:t>“For the Scripture says to the Pharaoh, </a:t>
            </a:r>
            <a:r>
              <a:rPr lang="en-US" sz="4400" i="1" dirty="0">
                <a:latin typeface="Times New Roman" panose="02020603050405020304" pitchFamily="18" charset="0"/>
                <a:cs typeface="Times New Roman" panose="02020603050405020304" pitchFamily="18" charset="0"/>
              </a:rPr>
              <a:t>“For this very purpose I have raised you up, that I may show My power in you, and that My name may be declared in all the earth.”</a:t>
            </a:r>
            <a:endParaRPr lang="en-US" sz="4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089851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8CE668B-30E6-4875-A5EC-C17113FD942D}" type="slidenum">
              <a:rPr lang="en-US" smtClean="0"/>
              <a:t>27</a:t>
            </a:fld>
            <a:endParaRPr lang="en-US" dirty="0"/>
          </a:p>
        </p:txBody>
      </p:sp>
      <p:sp>
        <p:nvSpPr>
          <p:cNvPr id="3" name="TextBox 2"/>
          <p:cNvSpPr txBox="1"/>
          <p:nvPr/>
        </p:nvSpPr>
        <p:spPr>
          <a:xfrm>
            <a:off x="850232" y="465221"/>
            <a:ext cx="10323094" cy="6309420"/>
          </a:xfrm>
          <a:prstGeom prst="rect">
            <a:avLst/>
          </a:prstGeom>
          <a:noFill/>
        </p:spPr>
        <p:txBody>
          <a:bodyPr wrap="square" rtlCol="0">
            <a:spAutoFit/>
          </a:bodyPr>
          <a:lstStyle/>
          <a:p>
            <a:pPr lvl="0"/>
            <a:r>
              <a:rPr lang="en-US" sz="4800" dirty="0">
                <a:latin typeface="Times New Roman" panose="02020603050405020304" pitchFamily="18" charset="0"/>
                <a:cs typeface="Times New Roman" panose="02020603050405020304" pitchFamily="18" charset="0"/>
              </a:rPr>
              <a:t>Exodus 10:16-29, </a:t>
            </a:r>
            <a:r>
              <a:rPr lang="en-US" sz="4800" b="1" i="1" dirty="0">
                <a:latin typeface="Times New Roman" panose="02020603050405020304" pitchFamily="18" charset="0"/>
                <a:cs typeface="Times New Roman" panose="02020603050405020304" pitchFamily="18" charset="0"/>
              </a:rPr>
              <a:t>“Then Pharaoh called for Moses and Aaron in haste, and said, “I have sinned against the LORD your God </a:t>
            </a:r>
            <a:r>
              <a:rPr lang="en-US" sz="4800" b="1" i="1" u="sng" dirty="0">
                <a:latin typeface="Times New Roman" panose="02020603050405020304" pitchFamily="18" charset="0"/>
                <a:cs typeface="Times New Roman" panose="02020603050405020304" pitchFamily="18" charset="0"/>
              </a:rPr>
              <a:t>and against you</a:t>
            </a:r>
            <a:r>
              <a:rPr lang="en-US" sz="4800" b="1" i="1" dirty="0">
                <a:latin typeface="Times New Roman" panose="02020603050405020304" pitchFamily="18" charset="0"/>
                <a:cs typeface="Times New Roman" panose="02020603050405020304" pitchFamily="18" charset="0"/>
              </a:rPr>
              <a:t>.   “Now therefore, </a:t>
            </a:r>
            <a:r>
              <a:rPr lang="en-US" sz="4800" b="1" i="1" u="sng" dirty="0">
                <a:latin typeface="Times New Roman" panose="02020603050405020304" pitchFamily="18" charset="0"/>
                <a:cs typeface="Times New Roman" panose="02020603050405020304" pitchFamily="18" charset="0"/>
              </a:rPr>
              <a:t>please forgive my sin only this once</a:t>
            </a:r>
            <a:r>
              <a:rPr lang="en-US" sz="4800" b="1" i="1" dirty="0">
                <a:latin typeface="Times New Roman" panose="02020603050405020304" pitchFamily="18" charset="0"/>
                <a:cs typeface="Times New Roman" panose="02020603050405020304" pitchFamily="18" charset="0"/>
              </a:rPr>
              <a:t>, and entreat the LORD your God, that He may take away from me this death only.”</a:t>
            </a:r>
            <a:endParaRPr lang="en-US" sz="4800" dirty="0">
              <a:latin typeface="Times New Roman" panose="020206030504050203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732060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8CE668B-30E6-4875-A5EC-C17113FD942D}" type="slidenum">
              <a:rPr lang="en-US" smtClean="0"/>
              <a:t>28</a:t>
            </a:fld>
            <a:endParaRPr lang="en-US" dirty="0"/>
          </a:p>
        </p:txBody>
      </p:sp>
      <p:sp>
        <p:nvSpPr>
          <p:cNvPr id="3" name="TextBox 2"/>
          <p:cNvSpPr txBox="1"/>
          <p:nvPr/>
        </p:nvSpPr>
        <p:spPr>
          <a:xfrm>
            <a:off x="561474" y="409074"/>
            <a:ext cx="11028947" cy="369332"/>
          </a:xfrm>
          <a:prstGeom prst="rect">
            <a:avLst/>
          </a:prstGeom>
          <a:noFill/>
        </p:spPr>
        <p:txBody>
          <a:bodyPr wrap="square" rtlCol="0">
            <a:spAutoFit/>
          </a:bodyPr>
          <a:lstStyle/>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260024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8CE668B-30E6-4875-A5EC-C17113FD942D}" type="slidenum">
              <a:rPr lang="en-US" smtClean="0"/>
              <a:t>29</a:t>
            </a:fld>
            <a:endParaRPr lang="en-US" dirty="0"/>
          </a:p>
        </p:txBody>
      </p:sp>
      <p:sp>
        <p:nvSpPr>
          <p:cNvPr id="4" name="TextBox 3"/>
          <p:cNvSpPr txBox="1"/>
          <p:nvPr/>
        </p:nvSpPr>
        <p:spPr>
          <a:xfrm>
            <a:off x="557784" y="192024"/>
            <a:ext cx="10942320" cy="6463308"/>
          </a:xfrm>
          <a:prstGeom prst="rect">
            <a:avLst/>
          </a:prstGeom>
          <a:noFill/>
        </p:spPr>
        <p:txBody>
          <a:bodyPr wrap="square" rtlCol="0">
            <a:spAutoFit/>
          </a:bodyPr>
          <a:lstStyle/>
          <a:p>
            <a:r>
              <a:rPr lang="en-US" sz="4400" dirty="0">
                <a:latin typeface="Batang" panose="02030600000101010101" pitchFamily="18" charset="-127"/>
                <a:ea typeface="Batang" panose="02030600000101010101" pitchFamily="18" charset="-127"/>
              </a:rPr>
              <a:t>1 Samuel 15:1-35, “But, I have obeyed the voice of the Lord, and gone on the mission on which the Lord sent me,” 20-21, </a:t>
            </a:r>
          </a:p>
          <a:p>
            <a:r>
              <a:rPr lang="en-US" sz="4400" dirty="0">
                <a:latin typeface="Batang" panose="02030600000101010101" pitchFamily="18" charset="-127"/>
                <a:ea typeface="Batang" panose="02030600000101010101" pitchFamily="18" charset="-127"/>
              </a:rPr>
              <a:t>“But, the people took of the plunder, sheep, oxen, the best of things that should have been utterly destroyed, to sacrifice to the Lord your God in Gilgal.”</a:t>
            </a:r>
          </a:p>
          <a:p>
            <a:endParaRPr lang="en-US" dirty="0"/>
          </a:p>
        </p:txBody>
      </p:sp>
    </p:spTree>
    <p:extLst>
      <p:ext uri="{BB962C8B-B14F-4D97-AF65-F5344CB8AC3E}">
        <p14:creationId xmlns:p14="http://schemas.microsoft.com/office/powerpoint/2010/main" val="231413238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8CE668B-30E6-4875-A5EC-C17113FD942D}" type="slidenum">
              <a:rPr lang="en-US" smtClean="0"/>
              <a:t>30</a:t>
            </a:fld>
            <a:endParaRPr lang="en-US" dirty="0"/>
          </a:p>
        </p:txBody>
      </p:sp>
      <p:sp>
        <p:nvSpPr>
          <p:cNvPr id="4" name="TextBox 3"/>
          <p:cNvSpPr txBox="1"/>
          <p:nvPr/>
        </p:nvSpPr>
        <p:spPr>
          <a:xfrm>
            <a:off x="905256" y="402336"/>
            <a:ext cx="10222992" cy="5078313"/>
          </a:xfrm>
          <a:prstGeom prst="rect">
            <a:avLst/>
          </a:prstGeom>
          <a:noFill/>
        </p:spPr>
        <p:txBody>
          <a:bodyPr wrap="square" rtlCol="0">
            <a:spAutoFit/>
          </a:bodyPr>
          <a:lstStyle/>
          <a:p>
            <a:r>
              <a:rPr lang="en-US" sz="5400" dirty="0">
                <a:latin typeface="Arial" panose="020B0604020202020204" pitchFamily="34" charset="0"/>
                <a:ea typeface="Batang" panose="02030600000101010101" pitchFamily="18" charset="-127"/>
                <a:cs typeface="Arial" panose="020B0604020202020204" pitchFamily="34" charset="0"/>
              </a:rPr>
              <a:t>Consider the outcome of King Saul’s sin against God. </a:t>
            </a:r>
          </a:p>
          <a:p>
            <a:r>
              <a:rPr lang="en-US" sz="5400" dirty="0">
                <a:latin typeface="Arial" panose="020B0604020202020204" pitchFamily="34" charset="0"/>
                <a:ea typeface="Batang" panose="02030600000101010101" pitchFamily="18" charset="-127"/>
                <a:cs typeface="Arial" panose="020B0604020202020204" pitchFamily="34" charset="0"/>
              </a:rPr>
              <a:t>1 Samuel 28:3-16, 17-20</a:t>
            </a:r>
          </a:p>
          <a:p>
            <a:endParaRPr lang="en-US" sz="5400" dirty="0">
              <a:latin typeface="Arial" panose="020B0604020202020204" pitchFamily="34" charset="0"/>
              <a:ea typeface="Batang" panose="02030600000101010101" pitchFamily="18" charset="-127"/>
              <a:cs typeface="Arial" panose="020B0604020202020204" pitchFamily="34" charset="0"/>
            </a:endParaRPr>
          </a:p>
          <a:p>
            <a:r>
              <a:rPr lang="en-US" sz="5400" dirty="0">
                <a:latin typeface="Arial" panose="020B0604020202020204" pitchFamily="34" charset="0"/>
                <a:ea typeface="Batang" panose="02030600000101010101" pitchFamily="18" charset="-127"/>
                <a:cs typeface="Arial" panose="020B0604020202020204" pitchFamily="34" charset="0"/>
              </a:rPr>
              <a:t>Remember the warnings of </a:t>
            </a:r>
          </a:p>
          <a:p>
            <a:r>
              <a:rPr lang="en-US" sz="5400" dirty="0">
                <a:latin typeface="Arial" panose="020B0604020202020204" pitchFamily="34" charset="0"/>
                <a:ea typeface="Batang" panose="02030600000101010101" pitchFamily="18" charset="-127"/>
                <a:cs typeface="Arial" panose="020B0604020202020204" pitchFamily="34" charset="0"/>
              </a:rPr>
              <a:t>1 Corinthians 10:6,11</a:t>
            </a:r>
          </a:p>
        </p:txBody>
      </p:sp>
    </p:spTree>
    <p:extLst>
      <p:ext uri="{BB962C8B-B14F-4D97-AF65-F5344CB8AC3E}">
        <p14:creationId xmlns:p14="http://schemas.microsoft.com/office/powerpoint/2010/main" val="489526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fade">
                                      <p:cBhvr>
                                        <p:cTn id="10" dur="500"/>
                                        <p:tgtEl>
                                          <p:spTgt spid="4">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animEffect transition="in" filter="fade">
                                      <p:cBhvr>
                                        <p:cTn id="15" dur="500"/>
                                        <p:tgtEl>
                                          <p:spTgt spid="4">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4">
                                            <p:txEl>
                                              <p:pRg st="4" end="4"/>
                                            </p:txEl>
                                          </p:spTgt>
                                        </p:tgtEl>
                                        <p:attrNameLst>
                                          <p:attrName>style.visibility</p:attrName>
                                        </p:attrNameLst>
                                      </p:cBhvr>
                                      <p:to>
                                        <p:strVal val="visible"/>
                                      </p:to>
                                    </p:set>
                                    <p:animEffect transition="in" filter="fade">
                                      <p:cBhvr>
                                        <p:cTn id="18"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1017</TotalTime>
  <Words>1702</Words>
  <Application>Microsoft Office PowerPoint</Application>
  <PresentationFormat>Widescreen</PresentationFormat>
  <Paragraphs>156</Paragraphs>
  <Slides>30</Slides>
  <Notes>2</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30</vt:i4>
      </vt:variant>
    </vt:vector>
  </HeadingPairs>
  <TitlesOfParts>
    <vt:vector size="44" baseType="lpstr">
      <vt:lpstr>Batang</vt:lpstr>
      <vt:lpstr>Aharoni</vt:lpstr>
      <vt:lpstr>Arial</vt:lpstr>
      <vt:lpstr>Arial Black</vt:lpstr>
      <vt:lpstr>Arial Narrow</vt:lpstr>
      <vt:lpstr>Arial Rounded MT Bold</vt:lpstr>
      <vt:lpstr>Bahnschrift Condensed</vt:lpstr>
      <vt:lpstr>Bell MT</vt:lpstr>
      <vt:lpstr>Calibri</vt:lpstr>
      <vt:lpstr>Calibri Light</vt:lpstr>
      <vt:lpstr>Lao UI</vt:lpstr>
      <vt:lpstr>MV Boli</vt:lpstr>
      <vt:lpstr>Times New Roman</vt:lpstr>
      <vt:lpstr>Office Theme</vt:lpstr>
      <vt:lpstr>COMMON EXCUSES FOR SIN</vt:lpstr>
      <vt:lpstr>Those who make excuses for their sins, reveal a terrible heart condition that will be the death of them spiritually.</vt:lpstr>
      <vt:lpstr>Sad Biblical Excuses for Sin offered in defense of sinful actions.</vt:lpstr>
      <vt:lpstr>Biblical Excuses </vt:lpstr>
      <vt:lpstr>John 9:20, “His parents answered them and said, “We know that this is our son, and that he was born blind; but by what means he now sees we do not know, or who opened his eyes we do not know. He is of age; ask him. He will speak for himself. His parents said these things because they feared the Jews, for the Jews had agreed already that if anyone confessed that He was Christ, he would be put out of the synagogue. Therefore his parents said, “He is of age; ask him.”  Mark 8:38 </vt:lpstr>
      <vt:lpstr>Observe the Heart Conditions that will cost you, your soul!</vt:lpstr>
      <vt:lpstr>Heart Conditions of the Soul</vt:lpstr>
      <vt:lpstr>Haunting excuses and questions used in this life, that will torment many in Hell for all eternity: </vt:lpstr>
      <vt:lpstr> Excuses People Make to justify themselves: </vt:lpstr>
      <vt:lpstr> Excuses People make to convince      themselves they are not that bad: </vt:lpstr>
      <vt:lpstr>“Who could blame me, Nobody’s perfect?” </vt:lpstr>
      <vt:lpstr>PowerPoint Presentation</vt:lpstr>
      <vt:lpstr>PowerPoint Presentation</vt:lpstr>
      <vt:lpstr>PowerPoint Presentation</vt:lpstr>
      <vt:lpstr>PowerPoint Presentation</vt:lpstr>
      <vt:lpstr>Compare this passage with 1 John 1:5-8</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Valued Customer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EXCUSES FOR SIN</dc:title>
  <dc:creator>Dennis L. Scroggins</dc:creator>
  <cp:lastModifiedBy>Dennis Scroggins</cp:lastModifiedBy>
  <cp:revision>93</cp:revision>
  <dcterms:created xsi:type="dcterms:W3CDTF">2016-04-02T12:29:55Z</dcterms:created>
  <dcterms:modified xsi:type="dcterms:W3CDTF">2019-09-29T15:17:58Z</dcterms:modified>
</cp:coreProperties>
</file>