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342" r:id="rId4"/>
    <p:sldId id="324" r:id="rId5"/>
    <p:sldId id="344" r:id="rId6"/>
    <p:sldId id="298" r:id="rId7"/>
    <p:sldId id="317" r:id="rId8"/>
    <p:sldId id="354" r:id="rId9"/>
    <p:sldId id="335" r:id="rId10"/>
    <p:sldId id="355" r:id="rId11"/>
    <p:sldId id="356" r:id="rId12"/>
    <p:sldId id="357" r:id="rId13"/>
    <p:sldId id="358" r:id="rId14"/>
    <p:sldId id="359" r:id="rId15"/>
    <p:sldId id="353" r:id="rId16"/>
  </p:sldIdLst>
  <p:sldSz cx="12192000" cy="6858000"/>
  <p:notesSz cx="6858000" cy="9144000"/>
  <p:embeddedFontLst>
    <p:embeddedFont>
      <p:font typeface="AR BERKLEY" panose="020B0604020202020204" charset="0"/>
      <p:regular r:id="rId17"/>
    </p:embeddedFont>
    <p:embeddedFont>
      <p:font typeface="Arial Narrow" panose="020B0606020202030204" pitchFamily="34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08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4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7.fntdata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806F79-CD95-EDD4-5031-1A4B6CF13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688289" y="2349908"/>
            <a:ext cx="5407269" cy="12220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2F8846-D766-56A5-9D3A-7F70596F436A}"/>
              </a:ext>
            </a:extLst>
          </p:cNvPr>
          <p:cNvSpPr txBox="1"/>
          <p:nvPr/>
        </p:nvSpPr>
        <p:spPr>
          <a:xfrm>
            <a:off x="1031760" y="393565"/>
            <a:ext cx="10864232" cy="5876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Poor In Spirit</a:t>
            </a:r>
            <a:endParaRPr lang="en-US" sz="3600" dirty="0">
              <a:solidFill>
                <a:schemeClr val="bg1"/>
              </a:solidFill>
            </a:endParaRP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They That Mourn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 Meek / Gentle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Those who hunger and thirst for righteousness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The Merciful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The Pure in Heart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The Peacemakers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Those Who Have Been Persecuted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7C23A-7E92-6A7D-DC3C-BC37F0E27E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553" r="13581"/>
          <a:stretch/>
        </p:blipFill>
        <p:spPr>
          <a:xfrm rot="5400000">
            <a:off x="440584" y="5100855"/>
            <a:ext cx="1182353" cy="12220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92F03B-E5BE-9931-7C16-66934B61879A}"/>
              </a:ext>
            </a:extLst>
          </p:cNvPr>
          <p:cNvSpPr/>
          <p:nvPr/>
        </p:nvSpPr>
        <p:spPr>
          <a:xfrm>
            <a:off x="1290245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8C73B1-B147-A08E-F5FC-3BC73BBF5069}"/>
              </a:ext>
            </a:extLst>
          </p:cNvPr>
          <p:cNvSpPr/>
          <p:nvPr/>
        </p:nvSpPr>
        <p:spPr>
          <a:xfrm>
            <a:off x="289699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52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8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806F79-CD95-EDD4-5031-1A4B6CF13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688289" y="2349908"/>
            <a:ext cx="5407269" cy="12220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2F8846-D766-56A5-9D3A-7F70596F436A}"/>
              </a:ext>
            </a:extLst>
          </p:cNvPr>
          <p:cNvSpPr txBox="1"/>
          <p:nvPr/>
        </p:nvSpPr>
        <p:spPr>
          <a:xfrm>
            <a:off x="1031760" y="393565"/>
            <a:ext cx="10864232" cy="2293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Poor In Spirit – Humility –Desperately Need God</a:t>
            </a:r>
            <a:endParaRPr lang="en-US" sz="3200" dirty="0">
              <a:solidFill>
                <a:schemeClr val="bg1"/>
              </a:solidFill>
            </a:endParaRP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They That Mourn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 Meek / Gentle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7C23A-7E92-6A7D-DC3C-BC37F0E27E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553" r="13581"/>
          <a:stretch/>
        </p:blipFill>
        <p:spPr>
          <a:xfrm rot="5400000">
            <a:off x="440584" y="5100855"/>
            <a:ext cx="1182353" cy="12220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92F03B-E5BE-9931-7C16-66934B61879A}"/>
              </a:ext>
            </a:extLst>
          </p:cNvPr>
          <p:cNvSpPr/>
          <p:nvPr/>
        </p:nvSpPr>
        <p:spPr>
          <a:xfrm>
            <a:off x="1290245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8C73B1-B147-A08E-F5FC-3BC73BBF5069}"/>
              </a:ext>
            </a:extLst>
          </p:cNvPr>
          <p:cNvSpPr/>
          <p:nvPr/>
        </p:nvSpPr>
        <p:spPr>
          <a:xfrm>
            <a:off x="289699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17BD4C-157C-B85C-3691-379D30497251}"/>
              </a:ext>
            </a:extLst>
          </p:cNvPr>
          <p:cNvSpPr txBox="1"/>
          <p:nvPr/>
        </p:nvSpPr>
        <p:spPr>
          <a:xfrm>
            <a:off x="1048818" y="2583888"/>
            <a:ext cx="10981592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Those who hunger and thirst for righteousness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AAE473-B029-9E89-C64B-CF664E510943}"/>
              </a:ext>
            </a:extLst>
          </p:cNvPr>
          <p:cNvSpPr txBox="1"/>
          <p:nvPr/>
        </p:nvSpPr>
        <p:spPr>
          <a:xfrm>
            <a:off x="1048818" y="3248754"/>
            <a:ext cx="6097424" cy="820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Merciful</a:t>
            </a:r>
          </a:p>
        </p:txBody>
      </p:sp>
    </p:spTree>
    <p:extLst>
      <p:ext uri="{BB962C8B-B14F-4D97-AF65-F5344CB8AC3E}">
        <p14:creationId xmlns:p14="http://schemas.microsoft.com/office/powerpoint/2010/main" val="1308082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361337" y="265230"/>
            <a:ext cx="11469326" cy="41311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5:1-12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“Blessed Are The Merciful, For They Shall Obtain Mercy.”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5:7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BD879E-266A-71E3-07A5-6C2FD92AD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439" y="4648148"/>
            <a:ext cx="9047248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17947" y="475046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HOW DO YOU OBTAIN MERCY?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368628" y="1890850"/>
            <a:ext cx="102252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Poor in spirit – Paul the arrogant, independent Pharisee – struck to his knees – blind as he was led into the city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Mourn – 3 Days without food and drink – realized need for Christ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Meekness – Led to surrender in obedience to Christ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Hungering &amp; Thirsting for Righteousness- as he waited on Ananias and made plans to follow Jesus</a:t>
            </a:r>
          </a:p>
        </p:txBody>
      </p:sp>
    </p:spTree>
    <p:extLst>
      <p:ext uri="{BB962C8B-B14F-4D97-AF65-F5344CB8AC3E}">
        <p14:creationId xmlns:p14="http://schemas.microsoft.com/office/powerpoint/2010/main" val="4003345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17947" y="475046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HOW DO YOU OBTAIN MERCY?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395005" y="1715004"/>
            <a:ext cx="102252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Brought him to Baptism and life as a disciple of Christ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By this process he obtained the MERCY of God, without which there is no salvation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John 12:48 “…the word that I have spoken will judge him in the last day.”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Luke 6:36 “"Therefore be merciful, just as your Father also is merciful.”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Received ONLY through Christ Jesus!</a:t>
            </a:r>
          </a:p>
        </p:txBody>
      </p:sp>
    </p:spTree>
    <p:extLst>
      <p:ext uri="{BB962C8B-B14F-4D97-AF65-F5344CB8AC3E}">
        <p14:creationId xmlns:p14="http://schemas.microsoft.com/office/powerpoint/2010/main" val="5411848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92333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IS MERCY?</a:t>
            </a:r>
            <a:endParaRPr lang="en-US" sz="36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667391"/>
            <a:ext cx="10755809" cy="452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What it is NOT: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Turning our heads and refusing to see things that are evil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Smiling at sin and winking at lawlessness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A flabby, easygoing person who forgives everything at the drop of a hat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447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92333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IS MERCY?</a:t>
            </a:r>
            <a:endParaRPr lang="en-US" sz="36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667391"/>
            <a:ext cx="1075580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God is MERCIFUL – but NOT like that: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He is both “RIGHTEOUS” and “JUST.”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Mercy must include “RIGHTEOUSNESS” and “JUSTICE.”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Matthew 18:23-30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Great emphasis on mercy, compassion and love in the New Testament.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343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92333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IS MERCY?</a:t>
            </a:r>
            <a:endParaRPr lang="en-US" sz="36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667391"/>
            <a:ext cx="1075580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MERCY IS: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Compassion coupled with action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Good Samaritan serves as an example-Luke 10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Mercy is love in action toward those in need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4000" dirty="0"/>
              <a:t>Those is trouble – good Samaritan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4000" dirty="0"/>
              <a:t>Sinful – Luke 23:34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4000" dirty="0"/>
              <a:t>Those who have wronged me – Acts 7:59,60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089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92333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IS MERCY?</a:t>
            </a:r>
            <a:endParaRPr lang="en-US" sz="36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667391"/>
            <a:ext cx="1075580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MERCY IS: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Mercy is love in action toward those in need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Relieves spiritual wants as well as physical needs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Do I reach out gladly toward the needs people have?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NOT “do I serve”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NOT “do I extend clemency of pardon”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It IS a wanting to serve and pardon that flows from a heart of LOVE which has experienced the PARDON of Christ – Romans 12:6-8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1861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274484" y="628327"/>
            <a:ext cx="8238654" cy="70788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IS PROMISED THE MERCIFUL?</a:t>
            </a:r>
            <a:endParaRPr lang="en-US" sz="24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667391"/>
            <a:ext cx="107558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James 2:13 “Mercy triumphs over judgment.”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Matthew 6:12 “And forgive us our debts, As we forgive our debtors.”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“They Shall Obtain Mercy”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Mercy granted through Christ by the gospel to those who: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Are Humble; Sorrow for Sin; Willingly Submit; Hunger and Thirst for it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Mercy is conditioned in this respect- Galatians 6:7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14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274484" y="628327"/>
            <a:ext cx="8238654" cy="70788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IS PROMISED THE MERCIFUL?</a:t>
            </a:r>
            <a:endParaRPr lang="en-US" sz="24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667391"/>
            <a:ext cx="1075580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/>
              <a:t>“They Shall Obtain Mercy”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400" dirty="0"/>
              <a:t>We were “dead in our trespasses and sins” – Ephesians 2:1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400" dirty="0"/>
              <a:t>We are to spread this same benevolence of spirit as we travel through our lives as Christians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400" dirty="0"/>
              <a:t>He who will not live MERCIFULLY will die by the justice of God – James 2:13 “…judgment is without mercy to the one who has shown not mercy…”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659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283276" y="403100"/>
            <a:ext cx="8238654" cy="92333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en-US" sz="54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GOD IS MERCIFUL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12343" y="1755314"/>
            <a:ext cx="104024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2 Chronicles 30:9 “for the LORD your God is gracious and merciful”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We Must Be: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Luke 6:36 “Therefore be merciful, just as your Father also is merciful.”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Jesus says in this beatitude: </a:t>
            </a:r>
            <a:r>
              <a:rPr lang="en-US" sz="3500" i="1" dirty="0"/>
              <a:t>“I have abundant and continual mercy for your struggles as a Christian – only be pitiful toward others.”</a:t>
            </a:r>
            <a:endParaRPr lang="en-US" sz="3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920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8147</TotalTime>
  <Words>628</Words>
  <Application>Microsoft Office PowerPoint</Application>
  <PresentationFormat>Widescreen</PresentationFormat>
  <Paragraphs>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AR BERKLEY</vt:lpstr>
      <vt:lpstr>Arial Narrow</vt:lpstr>
      <vt:lpstr>Calibri Light</vt:lpstr>
      <vt:lpstr>Calibri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389</cp:revision>
  <dcterms:created xsi:type="dcterms:W3CDTF">2017-09-29T03:02:24Z</dcterms:created>
  <dcterms:modified xsi:type="dcterms:W3CDTF">2023-03-09T21:39:06Z</dcterms:modified>
</cp:coreProperties>
</file>