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90" r:id="rId2"/>
    <p:sldId id="292" r:id="rId3"/>
    <p:sldId id="293" r:id="rId4"/>
    <p:sldId id="287" r:id="rId5"/>
    <p:sldId id="291" r:id="rId6"/>
    <p:sldId id="295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06" d="100"/>
          <a:sy n="106" d="100"/>
        </p:scale>
        <p:origin x="234" y="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2/11/2023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2/11/2023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2/11/2023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2/11/2023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2/11/2023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2/11/2023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2/11/2023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2/11/2023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2/11/2023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2/11/2023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937F7-57CC-81A8-553B-49F6EFC25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53196-6F46-D256-418F-AA829854B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6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826C-3AA1-C904-E66D-4235BF874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WHY NOT?  Leviticus 16:2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F244A-5A66-A539-FD95-F3C468607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35" y="2051639"/>
            <a:ext cx="957775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0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826C-3AA1-C904-E66D-4235BF874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God appears in a cloud over the mercy seat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F244A-5A66-A539-FD95-F3C468607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232" y="1327577"/>
            <a:ext cx="6526180" cy="29595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A569F2-FBD9-4473-F234-83A6B7258796}"/>
              </a:ext>
            </a:extLst>
          </p:cNvPr>
          <p:cNvSpPr txBox="1"/>
          <p:nvPr/>
        </p:nvSpPr>
        <p:spPr>
          <a:xfrm>
            <a:off x="738454" y="1701800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000" dirty="0"/>
              <a:t>“atonement cover” or “atonement lid”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“the place of atonement”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Psalm 99:1 “dwells between the cherubim”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967908-6910-2ECA-18CB-7BA6EABF0B53}"/>
              </a:ext>
            </a:extLst>
          </p:cNvPr>
          <p:cNvSpPr txBox="1"/>
          <p:nvPr/>
        </p:nvSpPr>
        <p:spPr>
          <a:xfrm>
            <a:off x="766369" y="4495800"/>
            <a:ext cx="1066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Holiness of God is extremely important – Leviticus 16:3 “Aaron shall come into the Holy Place; with the blood of a young bull as a sin offering, and of a ram as a burnt offering.”</a:t>
            </a:r>
          </a:p>
        </p:txBody>
      </p:sp>
    </p:spTree>
    <p:extLst>
      <p:ext uri="{BB962C8B-B14F-4D97-AF65-F5344CB8AC3E}">
        <p14:creationId xmlns:p14="http://schemas.microsoft.com/office/powerpoint/2010/main" val="197869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Preparation to enter the most holy place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/>
              <a:t>Leviticus 16:3-5</a:t>
            </a:r>
          </a:p>
          <a:p>
            <a:r>
              <a:rPr lang="en-US" sz="3200" dirty="0"/>
              <a:t>Brought bull for sin offering, and ram for burnt offering….</a:t>
            </a:r>
          </a:p>
          <a:p>
            <a:r>
              <a:rPr lang="en-US" sz="3200" dirty="0"/>
              <a:t>Clothed ONLY in LINENS!</a:t>
            </a:r>
          </a:p>
          <a:p>
            <a:r>
              <a:rPr lang="en-US" sz="3200" dirty="0"/>
              <a:t>The Priest would be clothed like a SERVANT!</a:t>
            </a:r>
          </a:p>
          <a:p>
            <a:r>
              <a:rPr lang="en-US" sz="3200" dirty="0"/>
              <a:t>Two male goats were needed for the sin offering and a ram for the burnt offering on behalf of the people.</a:t>
            </a:r>
          </a:p>
          <a:p>
            <a:r>
              <a:rPr lang="en-US" sz="3200" dirty="0"/>
              <a:t>God required complete purity before coming into His presence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798079C-1087-9704-9DC5-DD5E0DFF1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2" y="25399"/>
            <a:ext cx="10134600" cy="675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A15E91-8B60-27E1-3FF8-0D806FC90167}"/>
              </a:ext>
            </a:extLst>
          </p:cNvPr>
          <p:cNvSpPr txBox="1"/>
          <p:nvPr/>
        </p:nvSpPr>
        <p:spPr>
          <a:xfrm>
            <a:off x="2855912" y="381000"/>
            <a:ext cx="64770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dirty="0"/>
              <a:t>Leviticus 16:6-28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56019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215899"/>
            <a:ext cx="10360501" cy="736600"/>
          </a:xfrm>
        </p:spPr>
        <p:txBody>
          <a:bodyPr>
            <a:normAutofit/>
          </a:bodyPr>
          <a:lstStyle/>
          <a:p>
            <a:r>
              <a:rPr lang="en-US" sz="4400" dirty="0"/>
              <a:t>Description of atonement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838200"/>
            <a:ext cx="10360501" cy="5435601"/>
          </a:xfrm>
        </p:spPr>
        <p:txBody>
          <a:bodyPr>
            <a:noAutofit/>
          </a:bodyPr>
          <a:lstStyle/>
          <a:p>
            <a:r>
              <a:rPr lang="en-US" sz="3400" dirty="0"/>
              <a:t>Leviticus 16:6-10 – describes basic picture of what is happening on the Day of Atonement</a:t>
            </a:r>
          </a:p>
          <a:p>
            <a:r>
              <a:rPr lang="en-US" sz="3400" dirty="0"/>
              <a:t>Leviticus 16:11-18 – more details and instructions</a:t>
            </a:r>
          </a:p>
          <a:p>
            <a:r>
              <a:rPr lang="en-US" sz="3400" dirty="0"/>
              <a:t>Bull offered on behalf of the High Priest/his household</a:t>
            </a:r>
          </a:p>
          <a:p>
            <a:r>
              <a:rPr lang="en-US" sz="3400" dirty="0"/>
              <a:t>Two other goats and a ram offered for the people</a:t>
            </a:r>
          </a:p>
          <a:p>
            <a:r>
              <a:rPr lang="en-US" sz="3400" dirty="0"/>
              <a:t>Leviticus 16:8 – Aaron to cast lots over two goats</a:t>
            </a:r>
          </a:p>
          <a:p>
            <a:r>
              <a:rPr lang="en-US" sz="3400" dirty="0"/>
              <a:t>One as an offering and the other as </a:t>
            </a:r>
            <a:r>
              <a:rPr lang="he-IL" sz="3400" dirty="0"/>
              <a:t>עֲזָאזֵל ‘</a:t>
            </a:r>
            <a:r>
              <a:rPr lang="en-US" sz="3400" dirty="0"/>
              <a:t>  a ̆zâ’</a:t>
            </a:r>
            <a:r>
              <a:rPr lang="en-US" sz="3400" dirty="0" err="1"/>
              <a:t>zêl</a:t>
            </a:r>
            <a:r>
              <a:rPr lang="en-US" sz="3400" dirty="0"/>
              <a:t> better known as “scapegoat” – “the goat that departs”</a:t>
            </a:r>
          </a:p>
        </p:txBody>
      </p:sp>
    </p:spTree>
    <p:extLst>
      <p:ext uri="{BB962C8B-B14F-4D97-AF65-F5344CB8AC3E}">
        <p14:creationId xmlns:p14="http://schemas.microsoft.com/office/powerpoint/2010/main" val="28117688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215899"/>
            <a:ext cx="10360501" cy="736600"/>
          </a:xfrm>
        </p:spPr>
        <p:txBody>
          <a:bodyPr>
            <a:normAutofit/>
          </a:bodyPr>
          <a:lstStyle/>
          <a:p>
            <a:r>
              <a:rPr lang="en-US" sz="4400" dirty="0"/>
              <a:t>The procedure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838200"/>
            <a:ext cx="5713650" cy="5435601"/>
          </a:xfrm>
        </p:spPr>
        <p:txBody>
          <a:bodyPr>
            <a:noAutofit/>
          </a:bodyPr>
          <a:lstStyle/>
          <a:p>
            <a:r>
              <a:rPr lang="en-US" sz="3800" dirty="0"/>
              <a:t>Tenth day of the seventh month – activity came to a standstill in Israel</a:t>
            </a:r>
          </a:p>
          <a:p>
            <a:r>
              <a:rPr lang="en-US" sz="3800" dirty="0"/>
              <a:t>Sprinkle blood of bull in front of the Ark</a:t>
            </a:r>
          </a:p>
          <a:p>
            <a:r>
              <a:rPr lang="en-US" sz="3800" dirty="0"/>
              <a:t>Blood of sin offering sprinkled over atonement lid and in front of the Ark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A6E512-4932-5ACA-0D1A-8BA8D214C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914" y="304801"/>
            <a:ext cx="4368798" cy="32765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456C7D-ED9B-DCF3-F798-4993B53F2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914" y="3646159"/>
            <a:ext cx="42291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893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215899"/>
            <a:ext cx="10360501" cy="736600"/>
          </a:xfrm>
        </p:spPr>
        <p:txBody>
          <a:bodyPr>
            <a:normAutofit/>
          </a:bodyPr>
          <a:lstStyle/>
          <a:p>
            <a:r>
              <a:rPr lang="en-US" sz="4400" dirty="0"/>
              <a:t>The procedure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143000"/>
            <a:ext cx="5713650" cy="5130801"/>
          </a:xfrm>
        </p:spPr>
        <p:txBody>
          <a:bodyPr>
            <a:noAutofit/>
          </a:bodyPr>
          <a:lstStyle/>
          <a:p>
            <a:r>
              <a:rPr lang="en-US" sz="4000" dirty="0"/>
              <a:t>High Priest laid hands on head of live goat and confessed sins of the people</a:t>
            </a:r>
          </a:p>
          <a:p>
            <a:r>
              <a:rPr lang="en-US" sz="4000" dirty="0"/>
              <a:t>The goat was sent away into the wilderness, carrying the sins of the people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0058FB-E666-9ED3-B7A7-18E7D3548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579" y="201564"/>
            <a:ext cx="4229100" cy="34625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C08839-6562-2816-35F5-4BBAB2EB0B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500" b="8947"/>
          <a:stretch/>
        </p:blipFill>
        <p:spPr>
          <a:xfrm>
            <a:off x="7561078" y="3678475"/>
            <a:ext cx="3943167" cy="296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544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215899"/>
            <a:ext cx="10360501" cy="7366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Two amazing things about atonement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838200"/>
            <a:ext cx="10360501" cy="5435601"/>
          </a:xfrm>
        </p:spPr>
        <p:txBody>
          <a:bodyPr>
            <a:noAutofit/>
          </a:bodyPr>
          <a:lstStyle/>
          <a:p>
            <a:r>
              <a:rPr lang="en-US" sz="3200" dirty="0"/>
              <a:t>The Need For Humility – Leviticus 16:29,30</a:t>
            </a:r>
          </a:p>
          <a:p>
            <a:r>
              <a:rPr lang="en-US" sz="3200" dirty="0"/>
              <a:t>People commanded to “humble themselves”</a:t>
            </a:r>
          </a:p>
          <a:p>
            <a:r>
              <a:rPr lang="en-US" sz="3200" dirty="0"/>
              <a:t>Consider that the atonement has been made for sins</a:t>
            </a:r>
          </a:p>
          <a:p>
            <a:r>
              <a:rPr lang="en-US" sz="3200" dirty="0"/>
              <a:t>Jesus Is The Sacrifice of Atonement – 1 Corinthians 5:7 “Christ, our Passover, was sacrificed for us.”</a:t>
            </a:r>
          </a:p>
          <a:p>
            <a:r>
              <a:rPr lang="en-US" sz="3200" dirty="0"/>
              <a:t>Romans 3:22-25  “whom God offered as a place where atonement by the Messiah's blood would occur through faith....” (ISV) </a:t>
            </a:r>
          </a:p>
          <a:p>
            <a:r>
              <a:rPr lang="en-US" sz="3200" dirty="0"/>
              <a:t>Romans 3:22-25 “Christ Jesus, 25 whom God set forth as a propitiation by His blood, through faith,...”  (NKJV)</a:t>
            </a:r>
          </a:p>
        </p:txBody>
      </p:sp>
    </p:spTree>
    <p:extLst>
      <p:ext uri="{BB962C8B-B14F-4D97-AF65-F5344CB8AC3E}">
        <p14:creationId xmlns:p14="http://schemas.microsoft.com/office/powerpoint/2010/main" val="11801404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215899"/>
            <a:ext cx="10360501" cy="7366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Two amazing things about atonement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1" y="1066800"/>
            <a:ext cx="10360501" cy="543560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200" dirty="0"/>
              <a:t>Propitiation- “</a:t>
            </a:r>
            <a:r>
              <a:rPr lang="en-US" sz="3200" dirty="0" err="1"/>
              <a:t>ἱλ</a:t>
            </a:r>
            <a:r>
              <a:rPr lang="en-US" sz="3200" dirty="0"/>
              <a:t>αστ ριον hilastērion 2x the cover of the ark of the covenant, the mercy-seat, the place of propitiation, Rom. 3:25"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Once a year, all sins of people were taken care of and they could start fresh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Jesus is the sacrifice of atonement for the world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Hebrews 9:6-10 “into the second part the high priest went alone once a year, not without blood”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The Holy Spirit indicates a lack of access to holy places and that their daily offerings could not prefect the conscience of the worshiper (9:8,9)</a:t>
            </a:r>
          </a:p>
        </p:txBody>
      </p:sp>
    </p:spTree>
    <p:extLst>
      <p:ext uri="{BB962C8B-B14F-4D97-AF65-F5344CB8AC3E}">
        <p14:creationId xmlns:p14="http://schemas.microsoft.com/office/powerpoint/2010/main" val="29979806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215899"/>
            <a:ext cx="10360501" cy="7366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Two amazing things about atonement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1" y="838200"/>
            <a:ext cx="10360501" cy="56642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Hebrews 9:11-14 “Christ, who through the eternal Spirit offered Himself without spot to God, cleanse your conscience from dead works to serve the living God?”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He did not enter the physical tabernacle – He entered the heavenly tabernacle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He did not enter with animal blood – He entered with His own blood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Do you SEE  the POWER of what Jesus did?</a:t>
            </a:r>
          </a:p>
        </p:txBody>
      </p:sp>
    </p:spTree>
    <p:extLst>
      <p:ext uri="{BB962C8B-B14F-4D97-AF65-F5344CB8AC3E}">
        <p14:creationId xmlns:p14="http://schemas.microsoft.com/office/powerpoint/2010/main" val="3221802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215899"/>
            <a:ext cx="10360501" cy="7366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Two amazing things about atonement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1" y="838200"/>
            <a:ext cx="10360501" cy="56642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He is the One offered for our sins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His blood was sprinkled on the place of atonement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Thereby, “securing an eternal redemption”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His blood can purify our conscience from dead works – unlike the blood of animals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Hebrews 9:24-28 “Christ was offered once to bear the sins of many”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The Cross was the DAY OF ATONEMENT for ALL TIME – ending the need for sacrifices</a:t>
            </a:r>
          </a:p>
        </p:txBody>
      </p:sp>
    </p:spTree>
    <p:extLst>
      <p:ext uri="{BB962C8B-B14F-4D97-AF65-F5344CB8AC3E}">
        <p14:creationId xmlns:p14="http://schemas.microsoft.com/office/powerpoint/2010/main" val="30659927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215899"/>
            <a:ext cx="10360501" cy="736600"/>
          </a:xfrm>
        </p:spPr>
        <p:txBody>
          <a:bodyPr>
            <a:normAutofit/>
          </a:bodyPr>
          <a:lstStyle/>
          <a:p>
            <a:r>
              <a:rPr lang="en-US" sz="4400" dirty="0"/>
              <a:t>The Goat and the new testament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1" y="838200"/>
            <a:ext cx="10360501" cy="5664201"/>
          </a:xfrm>
        </p:spPr>
        <p:txBody>
          <a:bodyPr>
            <a:noAutofit/>
          </a:bodyPr>
          <a:lstStyle/>
          <a:p>
            <a:r>
              <a:rPr lang="en-US" sz="3200" dirty="0"/>
              <a:t>1 Peter 2:24 “Himself bore our sins in His own body”</a:t>
            </a:r>
          </a:p>
          <a:p>
            <a:r>
              <a:rPr lang="en-US" sz="3200" dirty="0"/>
              <a:t>Isaiah 53:5,6 “the LORD has laid on Him the iniquity of us all.”</a:t>
            </a:r>
          </a:p>
          <a:p>
            <a:r>
              <a:rPr lang="en-US" sz="3200" dirty="0"/>
              <a:t>John 1:29 “ "Behold! The Lamb of God who takes away the sin of the world!”</a:t>
            </a:r>
          </a:p>
          <a:p>
            <a:r>
              <a:rPr lang="en-US" sz="3200" dirty="0"/>
              <a:t>Psalm 103:12 “As far as the east is from the west, So far has He removed our transgressions from us.” </a:t>
            </a:r>
          </a:p>
          <a:p>
            <a:r>
              <a:rPr lang="en-US" sz="3200" dirty="0"/>
              <a:t>We must humble ourselves</a:t>
            </a:r>
          </a:p>
          <a:p>
            <a:r>
              <a:rPr lang="en-US" sz="3200" dirty="0"/>
              <a:t>God has cleansed us of our sins through the great sacrifice of Jesus</a:t>
            </a:r>
          </a:p>
        </p:txBody>
      </p:sp>
    </p:spTree>
    <p:extLst>
      <p:ext uri="{BB962C8B-B14F-4D97-AF65-F5344CB8AC3E}">
        <p14:creationId xmlns:p14="http://schemas.microsoft.com/office/powerpoint/2010/main" val="40579019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8012" y="4622799"/>
            <a:ext cx="10812777" cy="1930401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3200" dirty="0"/>
              <a:t>ALL of our sins have been dealt with and removed at the Cross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3200" dirty="0"/>
              <a:t>Praise GOD who loved us </a:t>
            </a:r>
            <a:r>
              <a:rPr lang="en-US" sz="3200"/>
              <a:t>and made </a:t>
            </a:r>
            <a:r>
              <a:rPr lang="en-US" sz="3200" dirty="0"/>
              <a:t>atonement for us by offering His Son as the sacrifice of atonement for us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C08839-6562-2816-35F5-4BBAB2EB0B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500" b="8947"/>
          <a:stretch/>
        </p:blipFill>
        <p:spPr>
          <a:xfrm>
            <a:off x="760412" y="304800"/>
            <a:ext cx="5729964" cy="43065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9F27B9-A266-3745-4BC5-B145382765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719"/>
          <a:stretch/>
        </p:blipFill>
        <p:spPr>
          <a:xfrm>
            <a:off x="6551612" y="304800"/>
            <a:ext cx="4876801" cy="433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052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1308</TotalTime>
  <Words>778</Words>
  <Application>Microsoft Office PowerPoint</Application>
  <PresentationFormat>Custom</PresentationFormat>
  <Paragraphs>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Cambria</vt:lpstr>
      <vt:lpstr>Red Radial 16x9</vt:lpstr>
      <vt:lpstr>PowerPoint Presentation</vt:lpstr>
      <vt:lpstr>WHY NOT?  Leviticus 16:2</vt:lpstr>
      <vt:lpstr>God appears in a cloud over the mercy seat</vt:lpstr>
      <vt:lpstr>Preparation to enter the most holy place</vt:lpstr>
      <vt:lpstr>PowerPoint Presentation</vt:lpstr>
      <vt:lpstr>Description of atonement</vt:lpstr>
      <vt:lpstr>The procedure</vt:lpstr>
      <vt:lpstr>The procedure</vt:lpstr>
      <vt:lpstr>Two amazing things about atonement</vt:lpstr>
      <vt:lpstr>Two amazing things about atonement</vt:lpstr>
      <vt:lpstr>Two amazing things about atonement</vt:lpstr>
      <vt:lpstr>Two amazing things about atonement</vt:lpstr>
      <vt:lpstr>The Goat and the new testament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32</cp:revision>
  <dcterms:created xsi:type="dcterms:W3CDTF">2023-02-11T01:00:35Z</dcterms:created>
  <dcterms:modified xsi:type="dcterms:W3CDTF">2023-02-12T03:06:41Z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