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1"/>
  </p:notesMasterIdLst>
  <p:sldIdLst>
    <p:sldId id="259" r:id="rId5"/>
    <p:sldId id="258" r:id="rId6"/>
    <p:sldId id="260" r:id="rId7"/>
    <p:sldId id="261" r:id="rId8"/>
    <p:sldId id="262" r:id="rId9"/>
    <p:sldId id="263" r:id="rId10"/>
    <p:sldId id="257" r:id="rId11"/>
    <p:sldId id="264" r:id="rId12"/>
    <p:sldId id="265"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108"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0A0D5-8F98-4CC1-A28E-021F0B6B475C}" type="datetimeFigureOut">
              <a:rPr lang="en-US" smtClean="0"/>
              <a:t>1/6/2024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3C52C-5E29-41AF-BAA3-8217E886DA08}" type="slidenum">
              <a:rPr lang="en-US" smtClean="0"/>
              <a:t>‹#›</a:t>
            </a:fld>
            <a:endParaRPr lang="en-US" dirty="0"/>
          </a:p>
        </p:txBody>
      </p:sp>
    </p:spTree>
    <p:extLst>
      <p:ext uri="{BB962C8B-B14F-4D97-AF65-F5344CB8AC3E}">
        <p14:creationId xmlns:p14="http://schemas.microsoft.com/office/powerpoint/2010/main" val="196196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909561" y="4314328"/>
            <a:ext cx="2910840" cy="374642"/>
          </a:xfrm>
        </p:spPr>
        <p:txBody>
          <a:bodyPr/>
          <a:lstStyle/>
          <a:p>
            <a:fld id="{3A750590-9F9A-443B-9295-A3931D8194B1}" type="datetime1">
              <a:rPr lang="en-US" smtClean="0"/>
              <a:t>1/6/2024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75B4BE-627A-4EC1-99E1-6F1AA97AB802}" type="datetime1">
              <a:rPr lang="en-US" smtClean="0"/>
              <a:t>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78BFACF8-E63D-4673-A128-83547867BB7A}" type="datetime1">
              <a:rPr lang="en-US" smtClean="0"/>
              <a:t>1/6/2024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BED6AC-4FBA-40BD-BE75-20DB64DA4BAD}" type="datetime1">
              <a:rPr lang="en-US" smtClean="0"/>
              <a:t>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933C87-D201-458A-93C0-8EDD9AC92D93}" type="datetime1">
              <a:rPr lang="en-US" smtClean="0"/>
              <a:t>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CE6829-5A25-485A-91B1-5D6D58BB9F23}" type="datetime1">
              <a:rPr lang="en-US" smtClean="0"/>
              <a:t>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F5CD-23D0-4DD1-85B1-71F1825FB3EC}" type="datetime1">
              <a:rPr lang="en-US" smtClean="0"/>
              <a:t>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A5035-C284-496A-B076-BA73A8FA5D8B}" type="datetime1">
              <a:rPr lang="en-US" smtClean="0"/>
              <a:t>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0EB420-1875-490A-8C4B-7AAB939FBE08}" type="datetime1">
              <a:rPr lang="en-US" smtClean="0"/>
              <a:t>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35805F-452B-497C-9BD6-2CDB6902F369}" type="datetime1">
              <a:rPr lang="en-US" smtClean="0"/>
              <a:t>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D3F7C6B-C82D-4D42-9929-D6E7E11D9A64}" type="datetime1">
              <a:rPr lang="en-US" smtClean="0"/>
              <a:t>1/6/2024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0CF4779-62E8-4B21-A5D7-0AFB9DBD4358}" type="datetime1">
              <a:rPr lang="en-US" smtClean="0"/>
              <a:t>1/6/2024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F9D3375-5CD0-4576-BF96-ADFF24726FF8}" type="datetime1">
              <a:rPr lang="en-US" smtClean="0"/>
              <a:t>1/6/2024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FACD1F8-971E-4F8C-8737-750C12E93E08}" type="datetime1">
              <a:rPr lang="en-US" smtClean="0"/>
              <a:t>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C7D1621-FA30-4D98-85E5-1409E6BEECDC}" type="datetime1">
              <a:rPr lang="en-US" smtClean="0"/>
              <a:t>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96F347-1B2F-4097-AEB5-4A26FB45D67A}" type="datetime1">
              <a:rPr lang="en-US" smtClean="0"/>
              <a:t>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CC1DEE0-34E5-4E0F-BEC1-4B8835F82CD1}" type="datetime1">
              <a:rPr lang="en-US" smtClean="0"/>
              <a:t>1/6/2024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9359126-4846-4E88-BDD9-5585CC877E47}" type="datetime1">
              <a:rPr lang="en-US" smtClean="0"/>
              <a:t>1/6/2024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9C27-8934-B37E-83F0-BA950AE210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ED54A6-4AF9-5DD4-8354-63693EE3776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612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EAC298F-9753-C9A8-BE12-95F67B764103}"/>
              </a:ext>
            </a:extLst>
          </p:cNvPr>
          <p:cNvPicPr>
            <a:picLocks noChangeAspect="1"/>
          </p:cNvPicPr>
          <p:nvPr/>
        </p:nvPicPr>
        <p:blipFill>
          <a:blip r:embed="rId2"/>
          <a:stretch>
            <a:fillRect/>
          </a:stretch>
        </p:blipFill>
        <p:spPr>
          <a:xfrm>
            <a:off x="-68366" y="-38456"/>
            <a:ext cx="12260366" cy="6896455"/>
          </a:xfrm>
          <a:prstGeom prst="rect">
            <a:avLst/>
          </a:prstGeom>
        </p:spPr>
      </p:pic>
    </p:spTree>
    <p:extLst>
      <p:ext uri="{BB962C8B-B14F-4D97-AF65-F5344CB8AC3E}">
        <p14:creationId xmlns:p14="http://schemas.microsoft.com/office/powerpoint/2010/main" val="21531669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2895600" y="764373"/>
            <a:ext cx="8610600" cy="2166834"/>
          </a:xfrm>
        </p:spPr>
        <p:txBody>
          <a:bodyPr>
            <a:normAutofit/>
          </a:bodyPr>
          <a:lstStyle/>
          <a:p>
            <a:pPr algn="ctr"/>
            <a:r>
              <a:rPr lang="en-US" sz="7200" dirty="0"/>
              <a:t>Full Preterism</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685800" y="3093578"/>
            <a:ext cx="10820400" cy="3125107"/>
          </a:xfrm>
        </p:spPr>
        <p:txBody>
          <a:bodyPr>
            <a:normAutofit/>
          </a:bodyPr>
          <a:lstStyle/>
          <a:p>
            <a:r>
              <a:rPr lang="en-US" sz="3600" dirty="0"/>
              <a:t>Latin “</a:t>
            </a:r>
            <a:r>
              <a:rPr lang="en-US" sz="3600" dirty="0" err="1"/>
              <a:t>praeter</a:t>
            </a:r>
            <a:r>
              <a:rPr lang="en-US" sz="3600" dirty="0"/>
              <a:t>” – past</a:t>
            </a:r>
          </a:p>
          <a:p>
            <a:r>
              <a:rPr lang="en-US" sz="3600" dirty="0"/>
              <a:t>“deems all biblical prophecies as past or already fulfilled.”</a:t>
            </a:r>
          </a:p>
          <a:p>
            <a:r>
              <a:rPr lang="en-US" sz="3600" dirty="0"/>
              <a:t>“the prophecies in the Apocalypse have already been fulfilled. ” </a:t>
            </a:r>
          </a:p>
        </p:txBody>
      </p:sp>
    </p:spTree>
    <p:extLst>
      <p:ext uri="{BB962C8B-B14F-4D97-AF65-F5344CB8AC3E}">
        <p14:creationId xmlns:p14="http://schemas.microsoft.com/office/powerpoint/2010/main" val="39711158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3291253" y="737996"/>
            <a:ext cx="8610600" cy="2166834"/>
          </a:xfrm>
        </p:spPr>
        <p:txBody>
          <a:bodyPr>
            <a:normAutofit/>
          </a:bodyPr>
          <a:lstStyle/>
          <a:p>
            <a:pPr algn="ctr"/>
            <a:r>
              <a:rPr lang="en-US" sz="7200" dirty="0"/>
              <a:t>Realized eschatology</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4000500" y="3093578"/>
            <a:ext cx="7505700" cy="3125107"/>
          </a:xfrm>
        </p:spPr>
        <p:txBody>
          <a:bodyPr>
            <a:normAutofit lnSpcReduction="10000"/>
          </a:bodyPr>
          <a:lstStyle/>
          <a:p>
            <a:r>
              <a:rPr lang="en-US" sz="3600" dirty="0"/>
              <a:t>C. H. Dodd – </a:t>
            </a:r>
            <a:r>
              <a:rPr lang="en-US" sz="3600" dirty="0" err="1"/>
              <a:t>cir.</a:t>
            </a:r>
            <a:r>
              <a:rPr lang="en-US" sz="3600" dirty="0"/>
              <a:t> 1930</a:t>
            </a:r>
          </a:p>
          <a:p>
            <a:r>
              <a:rPr lang="en-US" sz="3600" dirty="0"/>
              <a:t>“holds that the eschatological passages in the New Testament do not refer to the future, but instead refer to the ministry of Jesus and his lasting legacy.”</a:t>
            </a:r>
          </a:p>
        </p:txBody>
      </p:sp>
      <p:pic>
        <p:nvPicPr>
          <p:cNvPr id="4" name="Picture 3">
            <a:extLst>
              <a:ext uri="{FF2B5EF4-FFF2-40B4-BE49-F238E27FC236}">
                <a16:creationId xmlns:a16="http://schemas.microsoft.com/office/drawing/2014/main" id="{CB0EB658-E8A3-97CC-889A-7FDD305D2DF7}"/>
              </a:ext>
            </a:extLst>
          </p:cNvPr>
          <p:cNvPicPr>
            <a:picLocks noChangeAspect="1"/>
          </p:cNvPicPr>
          <p:nvPr/>
        </p:nvPicPr>
        <p:blipFill>
          <a:blip r:embed="rId2"/>
          <a:stretch>
            <a:fillRect/>
          </a:stretch>
        </p:blipFill>
        <p:spPr>
          <a:xfrm>
            <a:off x="494202" y="1489859"/>
            <a:ext cx="3203852" cy="4873869"/>
          </a:xfrm>
          <a:prstGeom prst="rect">
            <a:avLst/>
          </a:prstGeom>
        </p:spPr>
      </p:pic>
    </p:spTree>
    <p:extLst>
      <p:ext uri="{BB962C8B-B14F-4D97-AF65-F5344CB8AC3E}">
        <p14:creationId xmlns:p14="http://schemas.microsoft.com/office/powerpoint/2010/main" val="28737382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8234AC-E315-26D1-6B8F-2789DCD30CB2}"/>
              </a:ext>
            </a:extLst>
          </p:cNvPr>
          <p:cNvPicPr>
            <a:picLocks noChangeAspect="1"/>
          </p:cNvPicPr>
          <p:nvPr/>
        </p:nvPicPr>
        <p:blipFill rotWithShape="1">
          <a:blip r:embed="rId2"/>
          <a:srcRect l="7137" t="7265" r="52351" b="9658"/>
          <a:stretch/>
        </p:blipFill>
        <p:spPr>
          <a:xfrm>
            <a:off x="685800" y="1459522"/>
            <a:ext cx="3191608" cy="4908613"/>
          </a:xfrm>
          <a:prstGeom prst="rect">
            <a:avLst/>
          </a:prstGeom>
        </p:spPr>
      </p:pic>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3291253" y="737996"/>
            <a:ext cx="8610600" cy="2166834"/>
          </a:xfrm>
        </p:spPr>
        <p:txBody>
          <a:bodyPr>
            <a:normAutofit/>
          </a:bodyPr>
          <a:lstStyle/>
          <a:p>
            <a:pPr algn="ctr"/>
            <a:r>
              <a:rPr lang="en-US" sz="7200" dirty="0"/>
              <a:t>covenant eschatology</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4000500" y="3093578"/>
            <a:ext cx="7505700" cy="3125107"/>
          </a:xfrm>
        </p:spPr>
        <p:txBody>
          <a:bodyPr>
            <a:normAutofit fontScale="92500" lnSpcReduction="10000"/>
          </a:bodyPr>
          <a:lstStyle/>
          <a:p>
            <a:r>
              <a:rPr lang="en-US" sz="3600" dirty="0"/>
              <a:t>Max King – </a:t>
            </a:r>
            <a:r>
              <a:rPr lang="en-US" sz="3600" dirty="0" err="1"/>
              <a:t>cir.</a:t>
            </a:r>
            <a:r>
              <a:rPr lang="en-US" sz="3600" dirty="0"/>
              <a:t> 1980</a:t>
            </a:r>
          </a:p>
          <a:p>
            <a:r>
              <a:rPr lang="en-US" sz="3600" dirty="0"/>
              <a:t>“contended that biblical eschatology was not related to the end of the space-time universe, but to the transition of the Old Covenant to the New Covenant.”</a:t>
            </a:r>
          </a:p>
        </p:txBody>
      </p:sp>
      <p:pic>
        <p:nvPicPr>
          <p:cNvPr id="7" name="Picture 6" descr="A person in a suit and tie&#10;&#10;Description automatically generated">
            <a:extLst>
              <a:ext uri="{FF2B5EF4-FFF2-40B4-BE49-F238E27FC236}">
                <a16:creationId xmlns:a16="http://schemas.microsoft.com/office/drawing/2014/main" id="{1FB5D988-7170-FEF0-C38A-0BB5813FA828}"/>
              </a:ext>
            </a:extLst>
          </p:cNvPr>
          <p:cNvPicPr>
            <a:picLocks noChangeAspect="1"/>
          </p:cNvPicPr>
          <p:nvPr/>
        </p:nvPicPr>
        <p:blipFill>
          <a:blip r:embed="rId3"/>
          <a:stretch>
            <a:fillRect/>
          </a:stretch>
        </p:blipFill>
        <p:spPr>
          <a:xfrm>
            <a:off x="913898" y="4656131"/>
            <a:ext cx="1367706" cy="1268597"/>
          </a:xfrm>
          <a:prstGeom prst="rect">
            <a:avLst/>
          </a:prstGeom>
        </p:spPr>
      </p:pic>
    </p:spTree>
    <p:extLst>
      <p:ext uri="{BB962C8B-B14F-4D97-AF65-F5344CB8AC3E}">
        <p14:creationId xmlns:p14="http://schemas.microsoft.com/office/powerpoint/2010/main" val="14685176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3">
                                            <p:txEl>
                                              <p:charRg st="21" end="177"/>
                                            </p:txEl>
                                          </p:spTgt>
                                        </p:tgtEl>
                                        <p:attrNameLst>
                                          <p:attrName>style.visibility</p:attrName>
                                        </p:attrNameLst>
                                      </p:cBhvr>
                                      <p:to>
                                        <p:strVal val="visible"/>
                                      </p:to>
                                    </p:set>
                                    <p:anim calcmode="lin" valueType="num">
                                      <p:cBhvr>
                                        <p:cTn id="30" dur="500" fill="hold"/>
                                        <p:tgtEl>
                                          <p:spTgt spid="3">
                                            <p:txEl>
                                              <p:charRg st="21" end="177"/>
                                            </p:txEl>
                                          </p:spTgt>
                                        </p:tgtEl>
                                        <p:attrNameLst>
                                          <p:attrName>ppt_w</p:attrName>
                                        </p:attrNameLst>
                                      </p:cBhvr>
                                      <p:tavLst>
                                        <p:tav tm="0">
                                          <p:val>
                                            <p:fltVal val="0"/>
                                          </p:val>
                                        </p:tav>
                                        <p:tav tm="100000">
                                          <p:val>
                                            <p:strVal val="#ppt_w"/>
                                          </p:val>
                                        </p:tav>
                                      </p:tavLst>
                                    </p:anim>
                                    <p:anim calcmode="lin" valueType="num">
                                      <p:cBhvr>
                                        <p:cTn id="31" dur="500" fill="hold"/>
                                        <p:tgtEl>
                                          <p:spTgt spid="3">
                                            <p:txEl>
                                              <p:charRg st="21" end="177"/>
                                            </p:txEl>
                                          </p:spTgt>
                                        </p:tgtEl>
                                        <p:attrNameLst>
                                          <p:attrName>ppt_h</p:attrName>
                                        </p:attrNameLst>
                                      </p:cBhvr>
                                      <p:tavLst>
                                        <p:tav tm="0">
                                          <p:val>
                                            <p:fltVal val="0"/>
                                          </p:val>
                                        </p:tav>
                                        <p:tav tm="100000">
                                          <p:val>
                                            <p:strVal val="#ppt_h"/>
                                          </p:val>
                                        </p:tav>
                                      </p:tavLst>
                                    </p:anim>
                                    <p:animEffect transition="in" filter="fade">
                                      <p:cBhvr>
                                        <p:cTn id="32" dur="500"/>
                                        <p:tgtEl>
                                          <p:spTgt spid="3">
                                            <p:txEl>
                                              <p:charRg st="21" end="17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2224455" y="526981"/>
            <a:ext cx="9967545" cy="1759019"/>
          </a:xfrm>
        </p:spPr>
        <p:txBody>
          <a:bodyPr>
            <a:normAutofit/>
          </a:bodyPr>
          <a:lstStyle/>
          <a:p>
            <a:pPr algn="ctr"/>
            <a:r>
              <a:rPr lang="en-US" sz="7200" dirty="0" err="1"/>
              <a:t>transmillennialism</a:t>
            </a:r>
            <a:endParaRPr lang="en-US" sz="7200" dirty="0"/>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3631223" y="1846386"/>
            <a:ext cx="8122029" cy="4862146"/>
          </a:xfrm>
        </p:spPr>
        <p:txBody>
          <a:bodyPr>
            <a:noAutofit/>
          </a:bodyPr>
          <a:lstStyle/>
          <a:p>
            <a:pPr>
              <a:lnSpc>
                <a:spcPct val="110000"/>
              </a:lnSpc>
            </a:pPr>
            <a:r>
              <a:rPr lang="en-US" sz="2800" dirty="0"/>
              <a:t>Tim King – </a:t>
            </a:r>
            <a:r>
              <a:rPr lang="en-US" sz="2800" dirty="0" err="1"/>
              <a:t>cir.</a:t>
            </a:r>
            <a:r>
              <a:rPr lang="en-US" sz="2800" dirty="0"/>
              <a:t> 2000</a:t>
            </a:r>
          </a:p>
          <a:p>
            <a:pPr>
              <a:lnSpc>
                <a:spcPct val="110000"/>
              </a:lnSpc>
            </a:pPr>
            <a:r>
              <a:rPr lang="en-US" sz="2800" dirty="0"/>
              <a:t>“By 1999 we began to look long- term at what it would take to extend Max’s research as a second generation and prepare the church for the postmodern age…. In the summer of 1999 we invented a new word – "</a:t>
            </a:r>
            <a:r>
              <a:rPr lang="en-US" sz="2800" dirty="0" err="1"/>
              <a:t>Transmillennialism</a:t>
            </a:r>
            <a:r>
              <a:rPr lang="en-US" sz="2800" dirty="0"/>
              <a:t>. " As a new term, this could stand beside ‘pre-, ’ ‘a-, ’ and ‘post-’ millennialism, the final forms that had developed in Christian eschatology….”</a:t>
            </a:r>
          </a:p>
        </p:txBody>
      </p:sp>
      <p:pic>
        <p:nvPicPr>
          <p:cNvPr id="6" name="Picture 5" descr="A book cover with a mountain and snow&#10;&#10;Description automatically generated">
            <a:extLst>
              <a:ext uri="{FF2B5EF4-FFF2-40B4-BE49-F238E27FC236}">
                <a16:creationId xmlns:a16="http://schemas.microsoft.com/office/drawing/2014/main" id="{84D99DBC-EDAE-D375-D613-07B30E033B34}"/>
              </a:ext>
            </a:extLst>
          </p:cNvPr>
          <p:cNvPicPr>
            <a:picLocks noChangeAspect="1"/>
          </p:cNvPicPr>
          <p:nvPr/>
        </p:nvPicPr>
        <p:blipFill>
          <a:blip r:embed="rId2"/>
          <a:stretch>
            <a:fillRect/>
          </a:stretch>
        </p:blipFill>
        <p:spPr>
          <a:xfrm>
            <a:off x="438748" y="2233246"/>
            <a:ext cx="2913227" cy="4009292"/>
          </a:xfrm>
          <a:prstGeom prst="rect">
            <a:avLst/>
          </a:prstGeom>
        </p:spPr>
      </p:pic>
    </p:spTree>
    <p:extLst>
      <p:ext uri="{BB962C8B-B14F-4D97-AF65-F5344CB8AC3E}">
        <p14:creationId xmlns:p14="http://schemas.microsoft.com/office/powerpoint/2010/main" val="137505641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xEl>
                                              <p:charRg st="21" end="391"/>
                                            </p:txEl>
                                          </p:spTgt>
                                        </p:tgtEl>
                                        <p:attrNameLst>
                                          <p:attrName>style.visibility</p:attrName>
                                        </p:attrNameLst>
                                      </p:cBhvr>
                                      <p:to>
                                        <p:strVal val="visible"/>
                                      </p:to>
                                    </p:set>
                                    <p:anim calcmode="lin" valueType="num">
                                      <p:cBhvr>
                                        <p:cTn id="25" dur="500" fill="hold"/>
                                        <p:tgtEl>
                                          <p:spTgt spid="3">
                                            <p:txEl>
                                              <p:charRg st="21" end="391"/>
                                            </p:txEl>
                                          </p:spTgt>
                                        </p:tgtEl>
                                        <p:attrNameLst>
                                          <p:attrName>ppt_w</p:attrName>
                                        </p:attrNameLst>
                                      </p:cBhvr>
                                      <p:tavLst>
                                        <p:tav tm="0">
                                          <p:val>
                                            <p:fltVal val="0"/>
                                          </p:val>
                                        </p:tav>
                                        <p:tav tm="100000">
                                          <p:val>
                                            <p:strVal val="#ppt_w"/>
                                          </p:val>
                                        </p:tav>
                                      </p:tavLst>
                                    </p:anim>
                                    <p:anim calcmode="lin" valueType="num">
                                      <p:cBhvr>
                                        <p:cTn id="26" dur="500" fill="hold"/>
                                        <p:tgtEl>
                                          <p:spTgt spid="3">
                                            <p:txEl>
                                              <p:charRg st="21" end="391"/>
                                            </p:txEl>
                                          </p:spTgt>
                                        </p:tgtEl>
                                        <p:attrNameLst>
                                          <p:attrName>ppt_h</p:attrName>
                                        </p:attrNameLst>
                                      </p:cBhvr>
                                      <p:tavLst>
                                        <p:tav tm="0">
                                          <p:val>
                                            <p:fltVal val="0"/>
                                          </p:val>
                                        </p:tav>
                                        <p:tav tm="100000">
                                          <p:val>
                                            <p:strVal val="#ppt_h"/>
                                          </p:val>
                                        </p:tav>
                                      </p:tavLst>
                                    </p:anim>
                                    <p:animEffect transition="in" filter="fade">
                                      <p:cBhvr>
                                        <p:cTn id="27" dur="500"/>
                                        <p:tgtEl>
                                          <p:spTgt spid="3">
                                            <p:txEl>
                                              <p:charRg st="21" end="3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836075" y="289588"/>
            <a:ext cx="7434070" cy="897374"/>
          </a:xfrm>
        </p:spPr>
        <p:txBody>
          <a:bodyPr>
            <a:normAutofit/>
          </a:bodyPr>
          <a:lstStyle/>
          <a:p>
            <a:r>
              <a:rPr lang="en-US" dirty="0">
                <a:effectLst>
                  <a:outerShdw blurRad="38100" dist="38100" dir="2700000" algn="tl">
                    <a:srgbClr val="000000">
                      <a:alpha val="43137"/>
                    </a:srgbClr>
                  </a:outerShdw>
                </a:effectLst>
              </a:rPr>
              <a:t>All happened in </a:t>
            </a:r>
            <a:r>
              <a:rPr lang="en-US" dirty="0" err="1">
                <a:effectLst>
                  <a:outerShdw blurRad="38100" dist="38100" dir="2700000" algn="tl">
                    <a:srgbClr val="000000">
                      <a:alpha val="43137"/>
                    </a:srgbClr>
                  </a:outerShdw>
                </a:effectLst>
              </a:rPr>
              <a:t>a.d.</a:t>
            </a:r>
            <a:r>
              <a:rPr lang="en-US" dirty="0">
                <a:effectLst>
                  <a:outerShdw blurRad="38100" dist="38100" dir="2700000" algn="tl">
                    <a:srgbClr val="000000">
                      <a:alpha val="43137"/>
                    </a:srgbClr>
                  </a:outerShdw>
                </a:effectLst>
              </a:rPr>
              <a:t> 70</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3719147" y="1186962"/>
            <a:ext cx="7825438" cy="5495192"/>
          </a:xfrm>
        </p:spPr>
        <p:txBody>
          <a:bodyPr>
            <a:normAutofit/>
          </a:bodyPr>
          <a:lstStyle/>
          <a:p>
            <a:pPr>
              <a:lnSpc>
                <a:spcPct val="100000"/>
              </a:lnSpc>
            </a:pPr>
            <a:r>
              <a:rPr lang="en-US" sz="2800" u="sng" dirty="0">
                <a:effectLst>
                  <a:outerShdw blurRad="38100" dist="38100" dir="2700000" algn="tl">
                    <a:srgbClr val="000000">
                      <a:alpha val="43137"/>
                    </a:srgbClr>
                  </a:outerShdw>
                </a:effectLst>
              </a:rPr>
              <a:t>All Bible prophecy was fulfilled completely</a:t>
            </a:r>
          </a:p>
          <a:p>
            <a:pPr>
              <a:lnSpc>
                <a:spcPct val="100000"/>
              </a:lnSpc>
            </a:pPr>
            <a:r>
              <a:rPr lang="en-US" sz="2800" dirty="0"/>
              <a:t>The kingdom came with power. </a:t>
            </a:r>
          </a:p>
          <a:p>
            <a:pPr>
              <a:lnSpc>
                <a:spcPct val="100000"/>
              </a:lnSpc>
            </a:pPr>
            <a:r>
              <a:rPr lang="en-US" sz="2800" dirty="0"/>
              <a:t>The second coming of Christ occurred. </a:t>
            </a:r>
          </a:p>
          <a:p>
            <a:pPr>
              <a:lnSpc>
                <a:spcPct val="100000"/>
              </a:lnSpc>
            </a:pPr>
            <a:r>
              <a:rPr lang="en-US" sz="2800" dirty="0"/>
              <a:t>The Judgment Day took place.  </a:t>
            </a:r>
          </a:p>
          <a:p>
            <a:pPr>
              <a:lnSpc>
                <a:spcPct val="100000"/>
              </a:lnSpc>
            </a:pPr>
            <a:r>
              <a:rPr lang="en-US" sz="2800" dirty="0"/>
              <a:t>The dead were raised and death was conquered.  </a:t>
            </a:r>
          </a:p>
          <a:p>
            <a:pPr>
              <a:lnSpc>
                <a:spcPct val="100000"/>
              </a:lnSpc>
            </a:pPr>
            <a:r>
              <a:rPr lang="en-US" sz="2800" dirty="0"/>
              <a:t>The Law of Moses ended.  </a:t>
            </a:r>
          </a:p>
          <a:p>
            <a:pPr>
              <a:lnSpc>
                <a:spcPct val="100000"/>
              </a:lnSpc>
            </a:pPr>
            <a:r>
              <a:rPr lang="en-US" sz="2800" dirty="0"/>
              <a:t>Satan’s rule ceased.  </a:t>
            </a:r>
          </a:p>
          <a:p>
            <a:pPr>
              <a:lnSpc>
                <a:spcPct val="100000"/>
              </a:lnSpc>
            </a:pPr>
            <a:r>
              <a:rPr lang="en-US" sz="2800" dirty="0"/>
              <a:t>The world ended.  </a:t>
            </a:r>
          </a:p>
          <a:p>
            <a:pPr>
              <a:lnSpc>
                <a:spcPct val="100000"/>
              </a:lnSpc>
            </a:pPr>
            <a:r>
              <a:rPr lang="en-US" sz="2800" dirty="0"/>
              <a:t>Heaven and Hell began. </a:t>
            </a:r>
          </a:p>
          <a:p>
            <a:pPr>
              <a:lnSpc>
                <a:spcPct val="100000"/>
              </a:lnSpc>
            </a:pPr>
            <a:endParaRPr lang="en-US" sz="2000" dirty="0"/>
          </a:p>
        </p:txBody>
      </p:sp>
    </p:spTree>
    <p:extLst>
      <p:ext uri="{BB962C8B-B14F-4D97-AF65-F5344CB8AC3E}">
        <p14:creationId xmlns:p14="http://schemas.microsoft.com/office/powerpoint/2010/main" val="2194233190"/>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fontScale="90000"/>
          </a:bodyPr>
          <a:lstStyle/>
          <a:p>
            <a:r>
              <a:rPr lang="en-US" dirty="0">
                <a:effectLst>
                  <a:outerShdw blurRad="38100" dist="38100" dir="2700000" algn="tl">
                    <a:srgbClr val="000000">
                      <a:alpha val="43137"/>
                    </a:srgbClr>
                  </a:outerShdw>
                </a:effectLst>
              </a:rPr>
              <a:t>“nothing new under the sun”</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3914831" y="756138"/>
            <a:ext cx="7629754" cy="5926016"/>
          </a:xfrm>
        </p:spPr>
        <p:txBody>
          <a:bodyPr>
            <a:noAutofit/>
          </a:bodyPr>
          <a:lstStyle/>
          <a:p>
            <a:pPr>
              <a:lnSpc>
                <a:spcPct val="100000"/>
              </a:lnSpc>
            </a:pPr>
            <a:r>
              <a:rPr lang="en-US" sz="3000" dirty="0"/>
              <a:t>Retelling of an Old Error</a:t>
            </a:r>
          </a:p>
          <a:p>
            <a:pPr>
              <a:lnSpc>
                <a:spcPct val="100000"/>
              </a:lnSpc>
            </a:pPr>
            <a:r>
              <a:rPr lang="en-US" sz="3000" dirty="0"/>
              <a:t>1883 – Dr. A. Wilford Hall – </a:t>
            </a:r>
            <a:r>
              <a:rPr lang="en-US" sz="3000" b="1" dirty="0"/>
              <a:t>Universalism Against Itself</a:t>
            </a:r>
            <a:r>
              <a:rPr lang="en-US" sz="3000" dirty="0"/>
              <a:t> – ““Universalism teaches that this important event (the coming of Christ) took place at the destruction of Jerusalem, nearly 1800 years ago.  This position is taken in order to avoid, if possible the admission of a future general judgment, which every where stands closely connected with the second coming of Christ” (p. 91).</a:t>
            </a:r>
          </a:p>
        </p:txBody>
      </p:sp>
    </p:spTree>
    <p:extLst>
      <p:ext uri="{BB962C8B-B14F-4D97-AF65-F5344CB8AC3E}">
        <p14:creationId xmlns:p14="http://schemas.microsoft.com/office/powerpoint/2010/main" val="4257694619"/>
      </p:ext>
    </p:extLst>
  </p:cSld>
  <p:clrMapOvr>
    <a:overrideClrMapping bg1="lt1" tx1="dk1" bg2="lt2" tx2="dk2" accent1="accent1" accent2="accent2" accent3="accent3" accent4="accent4" accent5="accent5" accent6="accent6" hlink="hlink" folHlink="folHlink"/>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fontScale="90000"/>
          </a:bodyPr>
          <a:lstStyle/>
          <a:p>
            <a:r>
              <a:rPr lang="en-US" dirty="0">
                <a:effectLst>
                  <a:outerShdw blurRad="38100" dist="38100" dir="2700000" algn="tl">
                    <a:srgbClr val="000000">
                      <a:alpha val="43137"/>
                    </a:srgbClr>
                  </a:outerShdw>
                </a:effectLst>
              </a:rPr>
              <a:t>“nothing new under the sun”</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185138" y="1090246"/>
            <a:ext cx="7085008" cy="5591908"/>
          </a:xfrm>
        </p:spPr>
        <p:txBody>
          <a:bodyPr>
            <a:normAutofit/>
          </a:bodyPr>
          <a:lstStyle/>
          <a:p>
            <a:pPr>
              <a:lnSpc>
                <a:spcPct val="100000"/>
              </a:lnSpc>
            </a:pPr>
            <a:r>
              <a:rPr lang="en-US" sz="3600" dirty="0"/>
              <a:t>C.H. Dodd 1930 “final events were all fulfilled in the personal ministry of Jesus”</a:t>
            </a:r>
          </a:p>
          <a:p>
            <a:pPr>
              <a:lnSpc>
                <a:spcPct val="100000"/>
              </a:lnSpc>
            </a:pPr>
            <a:r>
              <a:rPr lang="en-US" sz="3600" dirty="0"/>
              <a:t>“Eschatology” – “the doctrine of the last things.”</a:t>
            </a:r>
          </a:p>
          <a:p>
            <a:pPr>
              <a:lnSpc>
                <a:spcPct val="100000"/>
              </a:lnSpc>
            </a:pPr>
            <a:r>
              <a:rPr lang="en-US" sz="3600" dirty="0"/>
              <a:t>“Realized Eschatology” – the doctrine of completed last things</a:t>
            </a:r>
            <a:endParaRPr lang="en-US" sz="2800" dirty="0"/>
          </a:p>
        </p:txBody>
      </p:sp>
    </p:spTree>
    <p:extLst>
      <p:ext uri="{BB962C8B-B14F-4D97-AF65-F5344CB8AC3E}">
        <p14:creationId xmlns:p14="http://schemas.microsoft.com/office/powerpoint/2010/main" val="20781741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fontScale="90000"/>
          </a:bodyPr>
          <a:lstStyle/>
          <a:p>
            <a:r>
              <a:rPr lang="en-US" dirty="0">
                <a:effectLst>
                  <a:outerShdw blurRad="38100" dist="38100" dir="2700000" algn="tl">
                    <a:srgbClr val="000000">
                      <a:alpha val="43137"/>
                    </a:srgbClr>
                  </a:outerShdw>
                </a:effectLst>
              </a:rPr>
              <a:t>Why some fall for this error</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185138" y="1019908"/>
            <a:ext cx="7085008" cy="5662246"/>
          </a:xfrm>
        </p:spPr>
        <p:txBody>
          <a:bodyPr>
            <a:noAutofit/>
          </a:bodyPr>
          <a:lstStyle/>
          <a:p>
            <a:pPr>
              <a:lnSpc>
                <a:spcPct val="100000"/>
              </a:lnSpc>
            </a:pPr>
            <a:r>
              <a:rPr lang="en-US" sz="3000" dirty="0"/>
              <a:t>Because some passages describe a “coming” in a local judgment on Jerusalem – Matthew 24:1-34</a:t>
            </a:r>
          </a:p>
          <a:p>
            <a:pPr>
              <a:lnSpc>
                <a:spcPct val="100000"/>
              </a:lnSpc>
            </a:pPr>
            <a:r>
              <a:rPr lang="en-US" sz="3000" dirty="0"/>
              <a:t>Some erroneously contend all New Testament references to “coming” of Christ in judgment must allude to the destruction of Jerusalem</a:t>
            </a:r>
          </a:p>
          <a:p>
            <a:pPr>
              <a:lnSpc>
                <a:spcPct val="100000"/>
              </a:lnSpc>
            </a:pPr>
            <a:r>
              <a:rPr lang="en-US" sz="3000" dirty="0"/>
              <a:t>Ignores Scriptures portray Jesus as “coming” in number of different senses</a:t>
            </a:r>
          </a:p>
        </p:txBody>
      </p:sp>
    </p:spTree>
    <p:extLst>
      <p:ext uri="{BB962C8B-B14F-4D97-AF65-F5344CB8AC3E}">
        <p14:creationId xmlns:p14="http://schemas.microsoft.com/office/powerpoint/2010/main" val="1790604675"/>
      </p:ext>
    </p:extLst>
  </p:cSld>
  <p:clrMapOvr>
    <a:overrideClrMapping bg1="lt1" tx1="dk1" bg2="lt2" tx2="dk2" accent1="accent1" accent2="accent2" accent3="accent3" accent4="accent4" accent5="accent5" accent6="accent6" hlink="hlink" folHlink="folHlink"/>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fontScale="90000"/>
          </a:bodyPr>
          <a:lstStyle/>
          <a:p>
            <a:r>
              <a:rPr lang="en-US" dirty="0">
                <a:effectLst>
                  <a:outerShdw blurRad="38100" dist="38100" dir="2700000" algn="tl">
                    <a:srgbClr val="000000">
                      <a:alpha val="43137"/>
                    </a:srgbClr>
                  </a:outerShdw>
                </a:effectLst>
              </a:rPr>
              <a:t>Why some fall for this error</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326561" y="1019908"/>
            <a:ext cx="6725370" cy="5662246"/>
          </a:xfrm>
        </p:spPr>
        <p:txBody>
          <a:bodyPr>
            <a:noAutofit/>
          </a:bodyPr>
          <a:lstStyle/>
          <a:p>
            <a:pPr>
              <a:lnSpc>
                <a:spcPct val="100000"/>
              </a:lnSpc>
            </a:pPr>
            <a:r>
              <a:rPr lang="en-US" sz="3000" dirty="0"/>
              <a:t>Jesus “came” to earth as a human being – Luke 19:10</a:t>
            </a:r>
          </a:p>
          <a:p>
            <a:pPr>
              <a:lnSpc>
                <a:spcPct val="100000"/>
              </a:lnSpc>
            </a:pPr>
            <a:r>
              <a:rPr lang="en-US" sz="3000" dirty="0"/>
              <a:t>He “came” when church was established on Pentecost – Matthew 16:28; Mark 9:1</a:t>
            </a:r>
          </a:p>
          <a:p>
            <a:pPr>
              <a:lnSpc>
                <a:spcPct val="100000"/>
              </a:lnSpc>
            </a:pPr>
            <a:r>
              <a:rPr lang="en-US" sz="3000" dirty="0"/>
              <a:t>He comes to discipline congregations – Revelation 2:5</a:t>
            </a:r>
          </a:p>
          <a:p>
            <a:pPr>
              <a:lnSpc>
                <a:spcPct val="100000"/>
              </a:lnSpc>
            </a:pPr>
            <a:r>
              <a:rPr lang="en-US" sz="3000" dirty="0"/>
              <a:t>He has promised to “come” in a universal judgment – Matthew 25:31,32; John 5:29</a:t>
            </a:r>
          </a:p>
        </p:txBody>
      </p:sp>
    </p:spTree>
    <p:extLst>
      <p:ext uri="{BB962C8B-B14F-4D97-AF65-F5344CB8AC3E}">
        <p14:creationId xmlns:p14="http://schemas.microsoft.com/office/powerpoint/2010/main" val="5852348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fontScale="90000"/>
          </a:bodyPr>
          <a:lstStyle/>
          <a:p>
            <a:r>
              <a:rPr lang="en-US" dirty="0">
                <a:effectLst>
                  <a:outerShdw blurRad="38100" dist="38100" dir="2700000" algn="tl">
                    <a:srgbClr val="000000">
                      <a:alpha val="43137"/>
                    </a:srgbClr>
                  </a:outerShdw>
                </a:effectLst>
              </a:rPr>
              <a:t>Why some fall for this error</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053254" y="808892"/>
            <a:ext cx="7434070" cy="5873262"/>
          </a:xfrm>
        </p:spPr>
        <p:txBody>
          <a:bodyPr>
            <a:noAutofit/>
          </a:bodyPr>
          <a:lstStyle/>
          <a:p>
            <a:pPr>
              <a:lnSpc>
                <a:spcPct val="100000"/>
              </a:lnSpc>
            </a:pPr>
            <a:r>
              <a:rPr lang="en-US" sz="3000" dirty="0"/>
              <a:t>James 5:7,8 “for the coming of the Lord is as hand”</a:t>
            </a:r>
          </a:p>
          <a:p>
            <a:pPr>
              <a:lnSpc>
                <a:spcPct val="100000"/>
              </a:lnSpc>
            </a:pPr>
            <a:r>
              <a:rPr lang="en-US" sz="3000" dirty="0"/>
              <a:t>2 Thessalonians 2:2 “not to be soon shaken in mind or troubled, either by spirit or by word or by letter, as if from us, as though the day of Christ had come”</a:t>
            </a:r>
          </a:p>
          <a:p>
            <a:pPr>
              <a:lnSpc>
                <a:spcPct val="100000"/>
              </a:lnSpc>
            </a:pPr>
            <a:r>
              <a:rPr lang="en-US" sz="3000" dirty="0"/>
              <a:t>The Second Coming is always “at hand” because of its secretive nature- 1 Thessalonians 5:1-3 “day of the Lord so comes as a thief in the night”</a:t>
            </a:r>
          </a:p>
        </p:txBody>
      </p:sp>
    </p:spTree>
    <p:extLst>
      <p:ext uri="{BB962C8B-B14F-4D97-AF65-F5344CB8AC3E}">
        <p14:creationId xmlns:p14="http://schemas.microsoft.com/office/powerpoint/2010/main" val="43525558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1538654" y="825919"/>
            <a:ext cx="10433538" cy="1319404"/>
          </a:xfrm>
        </p:spPr>
        <p:txBody>
          <a:bodyPr>
            <a:normAutofit/>
          </a:bodyPr>
          <a:lstStyle/>
          <a:p>
            <a:pPr algn="ctr"/>
            <a:r>
              <a:rPr lang="en-US" sz="7200" dirty="0"/>
              <a:t>Kingdom of god</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685800" y="2057400"/>
            <a:ext cx="10820400" cy="4161285"/>
          </a:xfrm>
        </p:spPr>
        <p:txBody>
          <a:bodyPr>
            <a:normAutofit/>
          </a:bodyPr>
          <a:lstStyle/>
          <a:p>
            <a:r>
              <a:rPr lang="en-US" sz="3600" dirty="0"/>
              <a:t>“did not come until A.D. 70 (Matthew 16:28; Mark 9:1), for this coming kingdom is connected with a “coming” of Christ”</a:t>
            </a:r>
          </a:p>
          <a:p>
            <a:r>
              <a:rPr lang="en-US" sz="3600" dirty="0"/>
              <a:t>Kingdom of God / The church Matthew 16:18,19; Acts 20:28; Revelation 1:5,6</a:t>
            </a:r>
          </a:p>
          <a:p>
            <a:r>
              <a:rPr lang="en-US" sz="3600" dirty="0"/>
              <a:t>The church in existence on Pentecost – Acts 2:47</a:t>
            </a:r>
          </a:p>
        </p:txBody>
      </p:sp>
    </p:spTree>
    <p:extLst>
      <p:ext uri="{BB962C8B-B14F-4D97-AF65-F5344CB8AC3E}">
        <p14:creationId xmlns:p14="http://schemas.microsoft.com/office/powerpoint/2010/main" val="2385781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1538654" y="825919"/>
            <a:ext cx="10433538" cy="1319404"/>
          </a:xfrm>
        </p:spPr>
        <p:txBody>
          <a:bodyPr>
            <a:normAutofit/>
          </a:bodyPr>
          <a:lstStyle/>
          <a:p>
            <a:pPr algn="ctr"/>
            <a:r>
              <a:rPr lang="en-US" sz="7200" dirty="0"/>
              <a:t>Kingdom of god</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685800" y="2057400"/>
            <a:ext cx="10820400" cy="4161285"/>
          </a:xfrm>
        </p:spPr>
        <p:txBody>
          <a:bodyPr>
            <a:normAutofit/>
          </a:bodyPr>
          <a:lstStyle/>
          <a:p>
            <a:r>
              <a:rPr lang="en-US" sz="3600" dirty="0"/>
              <a:t>Expresses the reign of Christ</a:t>
            </a:r>
          </a:p>
          <a:p>
            <a:r>
              <a:rPr lang="en-US" sz="3600" dirty="0"/>
              <a:t>Jesus began reigning prior to A.D. 70- Matthew 28:18; Acts 2:29-31; Ephesians 1:19-23</a:t>
            </a:r>
          </a:p>
          <a:p>
            <a:r>
              <a:rPr lang="en-US" sz="3600" dirty="0"/>
              <a:t>Mark 9:1 Jesus says the Kingdom will come with power</a:t>
            </a:r>
          </a:p>
          <a:p>
            <a:r>
              <a:rPr lang="en-US" sz="3600" dirty="0"/>
              <a:t>Luke 24:49 – Told apostles to stay in Jerusalem until clothed with power from on high</a:t>
            </a:r>
          </a:p>
        </p:txBody>
      </p:sp>
    </p:spTree>
    <p:extLst>
      <p:ext uri="{BB962C8B-B14F-4D97-AF65-F5344CB8AC3E}">
        <p14:creationId xmlns:p14="http://schemas.microsoft.com/office/powerpoint/2010/main" val="13758749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1538654" y="825919"/>
            <a:ext cx="10433538" cy="1319404"/>
          </a:xfrm>
        </p:spPr>
        <p:txBody>
          <a:bodyPr>
            <a:normAutofit/>
          </a:bodyPr>
          <a:lstStyle/>
          <a:p>
            <a:pPr algn="ctr"/>
            <a:r>
              <a:rPr lang="en-US" sz="7200" dirty="0"/>
              <a:t>Kingdom of god</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1890345" y="2057400"/>
            <a:ext cx="9319847" cy="4161285"/>
          </a:xfrm>
        </p:spPr>
        <p:txBody>
          <a:bodyPr>
            <a:normAutofit/>
          </a:bodyPr>
          <a:lstStyle/>
          <a:p>
            <a:pPr>
              <a:lnSpc>
                <a:spcPct val="100000"/>
              </a:lnSpc>
            </a:pPr>
            <a:r>
              <a:rPr lang="en-US" sz="4000" dirty="0"/>
              <a:t>Power promised in Acts 1:4, connected with coming of the Holy Spirit on the Apostles in Acts 1:8</a:t>
            </a:r>
          </a:p>
          <a:p>
            <a:pPr>
              <a:lnSpc>
                <a:spcPct val="100000"/>
              </a:lnSpc>
            </a:pPr>
            <a:r>
              <a:rPr lang="en-US" sz="4000" dirty="0"/>
              <a:t>The Holy Spirit did NOT come upon the Apostles in A.D. 70, but on Pentecost- Acts 2:1-4</a:t>
            </a:r>
          </a:p>
        </p:txBody>
      </p:sp>
    </p:spTree>
    <p:extLst>
      <p:ext uri="{BB962C8B-B14F-4D97-AF65-F5344CB8AC3E}">
        <p14:creationId xmlns:p14="http://schemas.microsoft.com/office/powerpoint/2010/main" val="58873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1538654" y="825919"/>
            <a:ext cx="10433538" cy="897373"/>
          </a:xfrm>
        </p:spPr>
        <p:txBody>
          <a:bodyPr>
            <a:normAutofit fontScale="90000"/>
          </a:bodyPr>
          <a:lstStyle/>
          <a:p>
            <a:pPr algn="ctr"/>
            <a:r>
              <a:rPr lang="en-US" sz="7200" dirty="0"/>
              <a:t>baptism</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958363" y="1661746"/>
            <a:ext cx="10251830" cy="4556939"/>
          </a:xfrm>
        </p:spPr>
        <p:txBody>
          <a:bodyPr>
            <a:normAutofit/>
          </a:bodyPr>
          <a:lstStyle/>
          <a:p>
            <a:pPr>
              <a:lnSpc>
                <a:spcPct val="100000"/>
              </a:lnSpc>
            </a:pPr>
            <a:r>
              <a:rPr lang="en-US" sz="3200" dirty="0"/>
              <a:t>John 3:3-5 – one cannot see the kingdom of God unless they are baptized</a:t>
            </a:r>
          </a:p>
          <a:p>
            <a:pPr>
              <a:lnSpc>
                <a:spcPct val="100000"/>
              </a:lnSpc>
            </a:pPr>
            <a:r>
              <a:rPr lang="en-US" sz="3200" dirty="0"/>
              <a:t>IF the kingdom of God did not come until A.D. 70, why did Apostles preach and practice baptism long before this?- Acts 2:38; 8:12</a:t>
            </a:r>
          </a:p>
          <a:p>
            <a:pPr>
              <a:lnSpc>
                <a:spcPct val="100000"/>
              </a:lnSpc>
            </a:pPr>
            <a:r>
              <a:rPr lang="en-US" sz="3200" dirty="0"/>
              <a:t>Colossians 1:13 “For He delivered us from the domain of darkness, and transferred us to the kingdom of His beloved Son” (Colossians 2:10)</a:t>
            </a:r>
          </a:p>
        </p:txBody>
      </p:sp>
    </p:spTree>
    <p:extLst>
      <p:ext uri="{BB962C8B-B14F-4D97-AF65-F5344CB8AC3E}">
        <p14:creationId xmlns:p14="http://schemas.microsoft.com/office/powerpoint/2010/main" val="5889896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1538654" y="825920"/>
            <a:ext cx="10433538" cy="642396"/>
          </a:xfrm>
        </p:spPr>
        <p:txBody>
          <a:bodyPr>
            <a:normAutofit fontScale="90000"/>
          </a:bodyPr>
          <a:lstStyle/>
          <a:p>
            <a:pPr algn="ctr"/>
            <a:r>
              <a:rPr lang="en-US" sz="7200" dirty="0"/>
              <a:t>The second coming</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958363" y="1661746"/>
            <a:ext cx="10251830" cy="4556939"/>
          </a:xfrm>
        </p:spPr>
        <p:txBody>
          <a:bodyPr>
            <a:normAutofit/>
          </a:bodyPr>
          <a:lstStyle/>
          <a:p>
            <a:pPr>
              <a:lnSpc>
                <a:spcPct val="100000"/>
              </a:lnSpc>
            </a:pPr>
            <a:r>
              <a:rPr lang="en-US" sz="3200" dirty="0"/>
              <a:t>Matthew 24 &amp; Second Coming different:</a:t>
            </a:r>
          </a:p>
          <a:p>
            <a:pPr>
              <a:lnSpc>
                <a:spcPct val="100000"/>
              </a:lnSpc>
            </a:pPr>
            <a:r>
              <a:rPr lang="en-US" sz="3200" dirty="0"/>
              <a:t>1. 2</a:t>
            </a:r>
            <a:r>
              <a:rPr lang="en-US" sz="3200" baseline="30000" dirty="0"/>
              <a:t>nd</a:t>
            </a:r>
            <a:r>
              <a:rPr lang="en-US" sz="3200" dirty="0"/>
              <a:t> Coming will be sudden, unexpected, as a thief comes in the night – Luke 21:20; 1 Thessalonians 5:1-3</a:t>
            </a:r>
          </a:p>
          <a:p>
            <a:pPr>
              <a:lnSpc>
                <a:spcPct val="100000"/>
              </a:lnSpc>
            </a:pPr>
            <a:r>
              <a:rPr lang="en-US" sz="3200" dirty="0"/>
              <a:t>2. Life on earth for Christians followed destruction of Jerusalem (Luke 21:21-24), yet life on earth will not follow for Christians at the 2</a:t>
            </a:r>
            <a:r>
              <a:rPr lang="en-US" sz="3200" baseline="30000" dirty="0"/>
              <a:t>nd</a:t>
            </a:r>
            <a:r>
              <a:rPr lang="en-US" sz="3200" dirty="0"/>
              <a:t> Coming – 1 Thessalonians 4:17,18</a:t>
            </a:r>
          </a:p>
        </p:txBody>
      </p:sp>
    </p:spTree>
    <p:extLst>
      <p:ext uri="{BB962C8B-B14F-4D97-AF65-F5344CB8AC3E}">
        <p14:creationId xmlns:p14="http://schemas.microsoft.com/office/powerpoint/2010/main" val="21064715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1538654" y="825920"/>
            <a:ext cx="10433538" cy="642396"/>
          </a:xfrm>
        </p:spPr>
        <p:txBody>
          <a:bodyPr>
            <a:normAutofit fontScale="90000"/>
          </a:bodyPr>
          <a:lstStyle/>
          <a:p>
            <a:pPr algn="ctr"/>
            <a:r>
              <a:rPr lang="en-US" sz="7200" dirty="0"/>
              <a:t>The second coming</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958363" y="1661746"/>
            <a:ext cx="10251830" cy="4800600"/>
          </a:xfrm>
        </p:spPr>
        <p:txBody>
          <a:bodyPr>
            <a:normAutofit lnSpcReduction="10000"/>
          </a:bodyPr>
          <a:lstStyle/>
          <a:p>
            <a:pPr>
              <a:lnSpc>
                <a:spcPct val="100000"/>
              </a:lnSpc>
            </a:pPr>
            <a:r>
              <a:rPr lang="en-US" sz="3200" dirty="0"/>
              <a:t>3. At destruction of Jerusalem coming of Jesus was invisible that only believers would perceive (Matthew 24:33), at 2</a:t>
            </a:r>
            <a:r>
              <a:rPr lang="en-US" sz="3200" baseline="30000" dirty="0"/>
              <a:t>nd</a:t>
            </a:r>
            <a:r>
              <a:rPr lang="en-US" sz="3200" dirty="0"/>
              <a:t> coming He will come as He left, VISIBLE (Acts 1:11).</a:t>
            </a:r>
          </a:p>
          <a:p>
            <a:pPr>
              <a:lnSpc>
                <a:spcPct val="100000"/>
              </a:lnSpc>
            </a:pPr>
            <a:r>
              <a:rPr lang="en-US" sz="3200" dirty="0"/>
              <a:t>4. Destruction of Jerusalem was a judgment on a particular city, but the 2</a:t>
            </a:r>
            <a:r>
              <a:rPr lang="en-US" sz="3200" baseline="30000" dirty="0"/>
              <a:t>nd</a:t>
            </a:r>
            <a:r>
              <a:rPr lang="en-US" sz="3200" dirty="0"/>
              <a:t> coming involves all nations – Matthew 25:31,32; Revelation 1:7 “Behold, He cometh with the clouds; and every eye shall see Him, and they that pierced Him, and all the tribes of the earth shall mourn over Him”</a:t>
            </a:r>
          </a:p>
        </p:txBody>
      </p:sp>
    </p:spTree>
    <p:extLst>
      <p:ext uri="{BB962C8B-B14F-4D97-AF65-F5344CB8AC3E}">
        <p14:creationId xmlns:p14="http://schemas.microsoft.com/office/powerpoint/2010/main" val="23744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The end of the world  </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053254" y="808892"/>
            <a:ext cx="7434070" cy="5873262"/>
          </a:xfrm>
        </p:spPr>
        <p:txBody>
          <a:bodyPr>
            <a:noAutofit/>
          </a:bodyPr>
          <a:lstStyle/>
          <a:p>
            <a:pPr>
              <a:lnSpc>
                <a:spcPct val="100000"/>
              </a:lnSpc>
            </a:pPr>
            <a:r>
              <a:rPr lang="en-US" sz="3000" dirty="0"/>
              <a:t>King “2 Peter 3 was fulfilled and the destruction of Jerusalem.”</a:t>
            </a:r>
          </a:p>
          <a:p>
            <a:pPr>
              <a:lnSpc>
                <a:spcPct val="100000"/>
              </a:lnSpc>
            </a:pPr>
            <a:r>
              <a:rPr lang="en-US" sz="3000" dirty="0"/>
              <a:t>1. Judgment in 3:9,10 paralleled judgment of days of Noah (3:3-7). A universal judgement, not local!</a:t>
            </a:r>
          </a:p>
          <a:p>
            <a:pPr>
              <a:lnSpc>
                <a:spcPct val="100000"/>
              </a:lnSpc>
            </a:pPr>
            <a:r>
              <a:rPr lang="en-US" sz="3000" dirty="0"/>
              <a:t>2. King argues “world” is not the material world, but “Jewish world” or passing of Jewish economy.  “World” destroyed by flood was the physical planet (3:6) “present heavens and earth” (3:7)</a:t>
            </a:r>
          </a:p>
        </p:txBody>
      </p:sp>
    </p:spTree>
    <p:extLst>
      <p:ext uri="{BB962C8B-B14F-4D97-AF65-F5344CB8AC3E}">
        <p14:creationId xmlns:p14="http://schemas.microsoft.com/office/powerpoint/2010/main" val="3202754650"/>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The end of the world  </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053254" y="808892"/>
            <a:ext cx="7434070" cy="5873262"/>
          </a:xfrm>
        </p:spPr>
        <p:txBody>
          <a:bodyPr>
            <a:noAutofit/>
          </a:bodyPr>
          <a:lstStyle/>
          <a:p>
            <a:pPr>
              <a:lnSpc>
                <a:spcPct val="100000"/>
              </a:lnSpc>
            </a:pPr>
            <a:r>
              <a:rPr lang="en-US" sz="3000" dirty="0"/>
              <a:t>3. V. 10 it is clear that this is the physical creation being destroyed.  “Burning” &amp; “destruction” cannot be figurative, because judgment that parallels it was not figurative (3:3-7).  Planet itself is DESTROYED!</a:t>
            </a:r>
          </a:p>
          <a:p>
            <a:pPr>
              <a:lnSpc>
                <a:spcPct val="100000"/>
              </a:lnSpc>
            </a:pPr>
            <a:r>
              <a:rPr lang="en-US" sz="3000" dirty="0"/>
              <a:t>4. “New heavens and new earth” not life on this planet after destruction of Jerusalem – Christians still persecuted, and this world filled with evil (2 Peter 3:13)</a:t>
            </a:r>
          </a:p>
        </p:txBody>
      </p:sp>
    </p:spTree>
    <p:extLst>
      <p:ext uri="{BB962C8B-B14F-4D97-AF65-F5344CB8AC3E}">
        <p14:creationId xmlns:p14="http://schemas.microsoft.com/office/powerpoint/2010/main" val="9641392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The end of the world  </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053254" y="808892"/>
            <a:ext cx="7434070" cy="5873262"/>
          </a:xfrm>
        </p:spPr>
        <p:txBody>
          <a:bodyPr>
            <a:noAutofit/>
          </a:bodyPr>
          <a:lstStyle/>
          <a:p>
            <a:pPr>
              <a:lnSpc>
                <a:spcPct val="100000"/>
              </a:lnSpc>
            </a:pPr>
            <a:r>
              <a:rPr lang="en-US" sz="2800" dirty="0"/>
              <a:t>King argues that  Matthew 5:18 teaches that the Law of Moses was removed in A.D. 70</a:t>
            </a:r>
          </a:p>
          <a:p>
            <a:pPr>
              <a:lnSpc>
                <a:spcPct val="100000"/>
              </a:lnSpc>
            </a:pPr>
            <a:r>
              <a:rPr lang="en-US" sz="2800" dirty="0"/>
              <a:t>The Apostles clearly taught that the Law ended at the cross - (Colossians 2:14-16 “nailed it to this cross”; Ephesians 2:15 “having abolished in His flesh the enmity, that is, the law of commandments”; Hebrews 9:15-17 “where there is a testament, there must also of necessity be the death of the testator.”; 10:9-10 “take away the first…establish second”)</a:t>
            </a:r>
          </a:p>
        </p:txBody>
      </p:sp>
    </p:spTree>
    <p:extLst>
      <p:ext uri="{BB962C8B-B14F-4D97-AF65-F5344CB8AC3E}">
        <p14:creationId xmlns:p14="http://schemas.microsoft.com/office/powerpoint/2010/main" val="13607330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The end of the world  </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4730262" y="808892"/>
            <a:ext cx="5618284" cy="5873262"/>
          </a:xfrm>
        </p:spPr>
        <p:txBody>
          <a:bodyPr>
            <a:noAutofit/>
          </a:bodyPr>
          <a:lstStyle/>
          <a:p>
            <a:pPr>
              <a:lnSpc>
                <a:spcPct val="100000"/>
              </a:lnSpc>
            </a:pPr>
            <a:r>
              <a:rPr lang="en-US" sz="3600" dirty="0"/>
              <a:t>IF the expression “heaven and earth pass away” refers to the destruction of Jerusalem…..</a:t>
            </a:r>
          </a:p>
          <a:p>
            <a:pPr>
              <a:lnSpc>
                <a:spcPct val="100000"/>
              </a:lnSpc>
            </a:pPr>
            <a:r>
              <a:rPr lang="en-US" sz="3600" dirty="0"/>
              <a:t>DID Jesus’ words pass away when Jerusalem was destroyed?  Matthew 24:35</a:t>
            </a:r>
          </a:p>
        </p:txBody>
      </p:sp>
    </p:spTree>
    <p:extLst>
      <p:ext uri="{BB962C8B-B14F-4D97-AF65-F5344CB8AC3E}">
        <p14:creationId xmlns:p14="http://schemas.microsoft.com/office/powerpoint/2010/main" val="1480037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The resurrection</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3833445" y="808892"/>
            <a:ext cx="7693270" cy="5873262"/>
          </a:xfrm>
        </p:spPr>
        <p:txBody>
          <a:bodyPr>
            <a:noAutofit/>
          </a:bodyPr>
          <a:lstStyle/>
          <a:p>
            <a:pPr>
              <a:lnSpc>
                <a:spcPct val="100000"/>
              </a:lnSpc>
            </a:pPr>
            <a:r>
              <a:rPr lang="en-US" sz="2800" dirty="0"/>
              <a:t>King argues resurrection in such places as 1 Corinthians 15 is from the grave of Judaism. (The Spirit of Prophecy, King, p.220)</a:t>
            </a:r>
          </a:p>
          <a:p>
            <a:pPr>
              <a:lnSpc>
                <a:spcPct val="100000"/>
              </a:lnSpc>
            </a:pPr>
            <a:r>
              <a:rPr lang="en-US" sz="2800" dirty="0"/>
              <a:t>1. Resurrection in 1 Corinthians 15 is a bodily – paralleled to Jesus’ (15:12-18)</a:t>
            </a:r>
          </a:p>
          <a:p>
            <a:pPr>
              <a:lnSpc>
                <a:spcPct val="100000"/>
              </a:lnSpc>
            </a:pPr>
            <a:r>
              <a:rPr lang="en-US" sz="2800" dirty="0"/>
              <a:t>2. Resurrection happens when:</a:t>
            </a:r>
          </a:p>
          <a:p>
            <a:pPr lvl="1">
              <a:lnSpc>
                <a:spcPct val="100000"/>
              </a:lnSpc>
            </a:pPr>
            <a:r>
              <a:rPr lang="en-US" sz="2800" dirty="0"/>
              <a:t>Kingdom delivered up (15:24)</a:t>
            </a:r>
          </a:p>
          <a:p>
            <a:pPr lvl="1">
              <a:lnSpc>
                <a:spcPct val="100000"/>
              </a:lnSpc>
            </a:pPr>
            <a:r>
              <a:rPr lang="en-US" sz="2800" dirty="0"/>
              <a:t>At the “end” (15:24)</a:t>
            </a:r>
          </a:p>
          <a:p>
            <a:pPr lvl="1">
              <a:lnSpc>
                <a:spcPct val="100000"/>
              </a:lnSpc>
            </a:pPr>
            <a:r>
              <a:rPr lang="en-US" sz="2800" dirty="0"/>
              <a:t>Jesus STOPS RULING (15:25)</a:t>
            </a:r>
          </a:p>
          <a:p>
            <a:pPr lvl="1">
              <a:lnSpc>
                <a:spcPct val="100000"/>
              </a:lnSpc>
            </a:pPr>
            <a:r>
              <a:rPr lang="en-US" sz="2800" dirty="0"/>
              <a:t>All God’s enemies defeated (15:25)</a:t>
            </a:r>
          </a:p>
          <a:p>
            <a:pPr lvl="1">
              <a:lnSpc>
                <a:spcPct val="100000"/>
              </a:lnSpc>
            </a:pPr>
            <a:r>
              <a:rPr lang="en-US" sz="2800" dirty="0"/>
              <a:t>Death completely defeated (15:26,55)</a:t>
            </a:r>
          </a:p>
        </p:txBody>
      </p:sp>
    </p:spTree>
    <p:extLst>
      <p:ext uri="{BB962C8B-B14F-4D97-AF65-F5344CB8AC3E}">
        <p14:creationId xmlns:p14="http://schemas.microsoft.com/office/powerpoint/2010/main" val="25428994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The resurrection</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3833445" y="808892"/>
            <a:ext cx="7693270" cy="5873262"/>
          </a:xfrm>
        </p:spPr>
        <p:txBody>
          <a:bodyPr>
            <a:noAutofit/>
          </a:bodyPr>
          <a:lstStyle/>
          <a:p>
            <a:pPr>
              <a:lnSpc>
                <a:spcPct val="100000"/>
              </a:lnSpc>
            </a:pPr>
            <a:r>
              <a:rPr lang="en-US" sz="2800" dirty="0"/>
              <a:t>3. Is the resurrection of “bodies” (15:35), composed of “flesh” (15:39)</a:t>
            </a:r>
          </a:p>
          <a:p>
            <a:pPr>
              <a:lnSpc>
                <a:spcPct val="100000"/>
              </a:lnSpc>
            </a:pPr>
            <a:r>
              <a:rPr lang="en-US" sz="2800" dirty="0"/>
              <a:t>4. Interpreting this as being resurrection of the church:</a:t>
            </a:r>
          </a:p>
          <a:p>
            <a:pPr lvl="1">
              <a:lnSpc>
                <a:spcPct val="100000"/>
              </a:lnSpc>
            </a:pPr>
            <a:r>
              <a:rPr lang="en-US" sz="2600" dirty="0"/>
              <a:t>When did the church die?</a:t>
            </a:r>
          </a:p>
          <a:p>
            <a:pPr lvl="1">
              <a:lnSpc>
                <a:spcPct val="100000"/>
              </a:lnSpc>
            </a:pPr>
            <a:r>
              <a:rPr lang="en-US" sz="2600" dirty="0"/>
              <a:t>The “body” raised in this chapter was planted as a “perishable,” “dishonorable,” “weak” and “natural” body (15:42-44)</a:t>
            </a:r>
          </a:p>
          <a:p>
            <a:pPr lvl="1">
              <a:lnSpc>
                <a:spcPct val="100000"/>
              </a:lnSpc>
            </a:pPr>
            <a:r>
              <a:rPr lang="en-US" sz="2600" dirty="0"/>
              <a:t>The “body” raised is NOT the same that was sown!</a:t>
            </a:r>
          </a:p>
          <a:p>
            <a:pPr lvl="1">
              <a:lnSpc>
                <a:spcPct val="100000"/>
              </a:lnSpc>
            </a:pPr>
            <a:r>
              <a:rPr lang="en-US" sz="2600" dirty="0"/>
              <a:t>The church established on the day of Pentecost, was not a perishable, dishonorable, weak, and natural body!</a:t>
            </a:r>
            <a:br>
              <a:rPr lang="en-US" sz="2600" dirty="0"/>
            </a:br>
            <a:r>
              <a:rPr lang="en-US" sz="2600" dirty="0"/>
              <a:t> </a:t>
            </a:r>
          </a:p>
        </p:txBody>
      </p:sp>
    </p:spTree>
    <p:extLst>
      <p:ext uri="{BB962C8B-B14F-4D97-AF65-F5344CB8AC3E}">
        <p14:creationId xmlns:p14="http://schemas.microsoft.com/office/powerpoint/2010/main" val="27504972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914831" y="17585"/>
            <a:ext cx="7434070" cy="897374"/>
          </a:xfrm>
        </p:spPr>
        <p:txBody>
          <a:bodyPr>
            <a:normAutofit/>
          </a:bodyPr>
          <a:lstStyle/>
          <a:p>
            <a:pPr algn="ctr"/>
            <a:r>
              <a:rPr lang="en-US" dirty="0">
                <a:effectLst>
                  <a:outerShdw blurRad="38100" dist="38100" dir="2700000" algn="tl">
                    <a:srgbClr val="000000">
                      <a:alpha val="43137"/>
                    </a:srgbClr>
                  </a:outerShdw>
                </a:effectLst>
              </a:rPr>
              <a:t>Various problems</a:t>
            </a:r>
          </a:p>
        </p:txBody>
      </p:sp>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3833445" y="808892"/>
            <a:ext cx="7693270" cy="5873262"/>
          </a:xfrm>
        </p:spPr>
        <p:txBody>
          <a:bodyPr>
            <a:noAutofit/>
          </a:bodyPr>
          <a:lstStyle/>
          <a:p>
            <a:pPr>
              <a:lnSpc>
                <a:spcPct val="100000"/>
              </a:lnSpc>
            </a:pPr>
            <a:r>
              <a:rPr lang="en-US" sz="2750" dirty="0"/>
              <a:t>Baptism paralleled to the resurrection of Christ (Romans 6:3-5) but seeing resurrection is PAST, does baptism have any validity?</a:t>
            </a:r>
          </a:p>
          <a:p>
            <a:pPr>
              <a:lnSpc>
                <a:spcPct val="100000"/>
              </a:lnSpc>
            </a:pPr>
            <a:r>
              <a:rPr lang="en-US" sz="2750" dirty="0"/>
              <a:t>The Lord’s Supper to be observed until He comes (1 Corinthians 11:26), if He has COME, where is authority to partake?</a:t>
            </a:r>
          </a:p>
          <a:p>
            <a:pPr>
              <a:lnSpc>
                <a:spcPct val="100000"/>
              </a:lnSpc>
            </a:pPr>
            <a:r>
              <a:rPr lang="en-US" sz="2750" dirty="0"/>
              <a:t>Jesus said in the resurrection they “neither marry, nor are given in marriage” (Luke 20:35)  IF it has already happened, then Christians do not have a right to marry!</a:t>
            </a:r>
          </a:p>
          <a:p>
            <a:pPr>
              <a:lnSpc>
                <a:spcPct val="100000"/>
              </a:lnSpc>
            </a:pPr>
            <a:r>
              <a:rPr lang="en-US" sz="2750" dirty="0"/>
              <a:t>Jesus said after resurrection “neither can they die anymore” (Luke 20:35)</a:t>
            </a:r>
          </a:p>
        </p:txBody>
      </p:sp>
    </p:spTree>
    <p:extLst>
      <p:ext uri="{BB962C8B-B14F-4D97-AF65-F5344CB8AC3E}">
        <p14:creationId xmlns:p14="http://schemas.microsoft.com/office/powerpoint/2010/main" val="316566327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F79C-DE32-F8D5-4867-870BE56B3696}"/>
              </a:ext>
            </a:extLst>
          </p:cNvPr>
          <p:cNvSpPr>
            <a:spLocks noGrp="1"/>
          </p:cNvSpPr>
          <p:nvPr>
            <p:ph type="title"/>
          </p:nvPr>
        </p:nvSpPr>
        <p:spPr>
          <a:xfrm>
            <a:off x="2895600" y="764373"/>
            <a:ext cx="8610600" cy="2166834"/>
          </a:xfrm>
        </p:spPr>
        <p:txBody>
          <a:bodyPr>
            <a:normAutofit/>
          </a:bodyPr>
          <a:lstStyle/>
          <a:p>
            <a:pPr algn="ctr"/>
            <a:r>
              <a:rPr lang="en-US" sz="7200" dirty="0"/>
              <a:t>Hymenaeus &amp; philetus</a:t>
            </a:r>
          </a:p>
        </p:txBody>
      </p:sp>
      <p:sp>
        <p:nvSpPr>
          <p:cNvPr id="3" name="Content Placeholder 2">
            <a:extLst>
              <a:ext uri="{FF2B5EF4-FFF2-40B4-BE49-F238E27FC236}">
                <a16:creationId xmlns:a16="http://schemas.microsoft.com/office/drawing/2014/main" id="{6CC61E33-2202-7E09-FE45-7007E6D6BFED}"/>
              </a:ext>
            </a:extLst>
          </p:cNvPr>
          <p:cNvSpPr>
            <a:spLocks noGrp="1"/>
          </p:cNvSpPr>
          <p:nvPr>
            <p:ph idx="1"/>
          </p:nvPr>
        </p:nvSpPr>
        <p:spPr>
          <a:xfrm>
            <a:off x="685799" y="3093578"/>
            <a:ext cx="11183815" cy="3125107"/>
          </a:xfrm>
        </p:spPr>
        <p:txBody>
          <a:bodyPr>
            <a:normAutofit/>
          </a:bodyPr>
          <a:lstStyle/>
          <a:p>
            <a:r>
              <a:rPr lang="en-US" sz="3600" dirty="0"/>
              <a:t>2 Timothy 2:16-19</a:t>
            </a:r>
          </a:p>
          <a:p>
            <a:r>
              <a:rPr lang="en-US" sz="3600"/>
              <a:t>“who </a:t>
            </a:r>
            <a:r>
              <a:rPr lang="en-US" sz="3600" dirty="0"/>
              <a:t>have strayed concerning the truth, saying that the resurrection is already past; and they overthrow the faith of some”</a:t>
            </a:r>
          </a:p>
          <a:p>
            <a:r>
              <a:rPr lang="en-US" sz="3600" dirty="0"/>
              <a:t>Full Preterism Still Makes Shipwreck Of The Faith!</a:t>
            </a:r>
          </a:p>
        </p:txBody>
      </p:sp>
    </p:spTree>
    <p:extLst>
      <p:ext uri="{BB962C8B-B14F-4D97-AF65-F5344CB8AC3E}">
        <p14:creationId xmlns:p14="http://schemas.microsoft.com/office/powerpoint/2010/main" val="10023403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96CC85-5758-41C0-8EFD-737AFB6912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10EE66-8707-456F-8F2E-091D581CB03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0BEB954-4024-4CCF-A9D6-4C00FDC028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Vapor Trail design</Template>
  <TotalTime>444</TotalTime>
  <Words>1620</Words>
  <Application>Microsoft Office PowerPoint</Application>
  <PresentationFormat>Widescreen</PresentationFormat>
  <Paragraphs>104</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Century Gothic</vt:lpstr>
      <vt:lpstr>Vapor Trail</vt:lpstr>
      <vt:lpstr>PowerPoint Presentation</vt:lpstr>
      <vt:lpstr>PowerPoint Presentation</vt:lpstr>
      <vt:lpstr>Full Preterism</vt:lpstr>
      <vt:lpstr>Realized eschatology</vt:lpstr>
      <vt:lpstr>covenant eschatology</vt:lpstr>
      <vt:lpstr>transmillennialism</vt:lpstr>
      <vt:lpstr>All happened in a.d. 70</vt:lpstr>
      <vt:lpstr>“nothing new under the sun”</vt:lpstr>
      <vt:lpstr>“nothing new under the sun”</vt:lpstr>
      <vt:lpstr>Why some fall for this error</vt:lpstr>
      <vt:lpstr>Why some fall for this error</vt:lpstr>
      <vt:lpstr>Why some fall for this error</vt:lpstr>
      <vt:lpstr>Kingdom of god</vt:lpstr>
      <vt:lpstr>Kingdom of god</vt:lpstr>
      <vt:lpstr>Kingdom of god</vt:lpstr>
      <vt:lpstr>baptism</vt:lpstr>
      <vt:lpstr>The second coming</vt:lpstr>
      <vt:lpstr>The second coming</vt:lpstr>
      <vt:lpstr>The end of the world  </vt:lpstr>
      <vt:lpstr>The end of the world  </vt:lpstr>
      <vt:lpstr>The end of the world  </vt:lpstr>
      <vt:lpstr>The end of the world  </vt:lpstr>
      <vt:lpstr>The resurrection</vt:lpstr>
      <vt:lpstr>The resurrection</vt:lpstr>
      <vt:lpstr>Various problems</vt:lpstr>
      <vt:lpstr>Hymenaeus &amp; philetus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28</cp:revision>
  <dcterms:created xsi:type="dcterms:W3CDTF">2024-01-06T20:29:22Z</dcterms:created>
  <dcterms:modified xsi:type="dcterms:W3CDTF">2024-01-07T03:53:49Z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